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13" r:id="rId4"/>
  </p:sldMasterIdLst>
  <p:notesMasterIdLst>
    <p:notesMasterId r:id="rId39"/>
  </p:notesMasterIdLst>
  <p:sldIdLst>
    <p:sldId id="2076138006" r:id="rId5"/>
    <p:sldId id="2076138180" r:id="rId6"/>
    <p:sldId id="2076137723" r:id="rId7"/>
    <p:sldId id="2076138094" r:id="rId8"/>
    <p:sldId id="2076138181" r:id="rId9"/>
    <p:sldId id="2076138027" r:id="rId10"/>
    <p:sldId id="2076138183" r:id="rId11"/>
    <p:sldId id="2076138184" r:id="rId12"/>
    <p:sldId id="2076138185" r:id="rId13"/>
    <p:sldId id="2076138074" r:id="rId14"/>
    <p:sldId id="2076138186" r:id="rId15"/>
    <p:sldId id="2076138096" r:id="rId16"/>
    <p:sldId id="2076138066" r:id="rId17"/>
    <p:sldId id="2076138187" r:id="rId18"/>
    <p:sldId id="2076138188" r:id="rId19"/>
    <p:sldId id="2076138189" r:id="rId20"/>
    <p:sldId id="2076138190" r:id="rId21"/>
    <p:sldId id="2076138191" r:id="rId22"/>
    <p:sldId id="2076138192" r:id="rId23"/>
    <p:sldId id="2076138064" r:id="rId24"/>
    <p:sldId id="2076138193" r:id="rId25"/>
    <p:sldId id="2076138194" r:id="rId26"/>
    <p:sldId id="2076138089" r:id="rId27"/>
    <p:sldId id="2076138195" r:id="rId28"/>
    <p:sldId id="2076138196" r:id="rId29"/>
    <p:sldId id="2076138197" r:id="rId30"/>
    <p:sldId id="2076137592" r:id="rId31"/>
    <p:sldId id="2076137244" r:id="rId32"/>
    <p:sldId id="376" r:id="rId33"/>
    <p:sldId id="2076138198" r:id="rId34"/>
    <p:sldId id="2076138199" r:id="rId35"/>
    <p:sldId id="2076138200" r:id="rId36"/>
    <p:sldId id="2076138201" r:id="rId37"/>
    <p:sldId id="207613820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72BB4B-C717-5434-C8A4-A4DEE75DC796}" name="Pablo Sanchez" initials="PS" userId="S::pablosp@microsoft.com::0f48470a-3c87-4ba9-ac2f-63e38402478e" providerId="AD"/>
  <p188:author id="{4D39604F-A97F-C10B-58B2-74EC3B478214}" name="Rob Kuehfus" initials="RK" userId="S::rokuehfu@microsoft.com::08fa2429-8542-44d3-bca6-fdf2f04fc238" providerId="AD"/>
  <p188:author id="{A0682DA7-C9D0-990B-7504-6B487E896CA5}" name="Niels Ophey" initials="NO" userId="S::niophey@microsoft.com::e92edb78-61d0-4c9f-b47b-e90ce40b953d" providerId="AD"/>
  <p188:author id="{1C5FF8E4-88D1-E0FC-C96B-45D9EC863C1A}" name="Deepa Athre" initials="DA" userId="S::deathre@microsoft.com::76c56e96-477b-45c0-a1fd-bc83f92d7f9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achel Wagoner" initials="RW" lastIdx="12" clrIdx="0">
    <p:extLst>
      <p:ext uri="{19B8F6BF-5375-455C-9EA6-DF929625EA0E}">
        <p15:presenceInfo xmlns:p15="http://schemas.microsoft.com/office/powerpoint/2012/main" userId="S::Rachel.Wagoner@indigoslate.com::33c85504-aef3-4217-ac5f-e7248e9af200" providerId="AD"/>
      </p:ext>
    </p:extLst>
  </p:cmAuthor>
  <p:cmAuthor id="2" name="Ratna Penumatsa" initials="RP" lastIdx="2" clrIdx="1">
    <p:extLst>
      <p:ext uri="{19B8F6BF-5375-455C-9EA6-DF929625EA0E}">
        <p15:presenceInfo xmlns:p15="http://schemas.microsoft.com/office/powerpoint/2012/main" userId="S::Ratna.Penumatsa@indigoslate.com::3866044d-21a8-4f44-bfe8-9f82c38a207e" providerId="AD"/>
      </p:ext>
    </p:extLst>
  </p:cmAuthor>
  <p:cmAuthor id="3" name="Michael Venables" initials="MV" lastIdx="1" clrIdx="2">
    <p:extLst>
      <p:ext uri="{19B8F6BF-5375-455C-9EA6-DF929625EA0E}">
        <p15:presenceInfo xmlns:p15="http://schemas.microsoft.com/office/powerpoint/2012/main" userId="Michael Venabl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E8F483-FCE7-4023-AEED-46192038E394}" v="177" dt="2021-02-09T19:26:36.6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94660"/>
  </p:normalViewPr>
  <p:slideViewPr>
    <p:cSldViewPr snapToGrid="0">
      <p:cViewPr varScale="1">
        <p:scale>
          <a:sx n="62" d="100"/>
          <a:sy n="62" d="100"/>
        </p:scale>
        <p:origin x="756" y="76"/>
      </p:cViewPr>
      <p:guideLst/>
    </p:cSldViewPr>
  </p:slideViewPr>
  <p:notesTextViewPr>
    <p:cViewPr>
      <p:scale>
        <a:sx n="1" d="1"/>
        <a:sy n="1" d="1"/>
      </p:scale>
      <p:origin x="0" y="0"/>
    </p:cViewPr>
  </p:notesTextViewPr>
  <p:sorterViewPr>
    <p:cViewPr varScale="1">
      <p:scale>
        <a:sx n="1" d="1"/>
        <a:sy n="1" d="1"/>
      </p:scale>
      <p:origin x="0" y="-50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ibha Sood" userId="757de0c6-7155-45cc-8575-9f822407d213" providerId="ADAL" clId="{D8E8F483-FCE7-4023-AEED-46192038E394}"/>
    <pc:docChg chg="modSld">
      <pc:chgData name="Pratibha Sood" userId="757de0c6-7155-45cc-8575-9f822407d213" providerId="ADAL" clId="{D8E8F483-FCE7-4023-AEED-46192038E394}" dt="2021-02-09T19:26:36.688" v="176" actId="207"/>
      <pc:docMkLst>
        <pc:docMk/>
      </pc:docMkLst>
      <pc:sldChg chg="modSp mod modAnim">
        <pc:chgData name="Pratibha Sood" userId="757de0c6-7155-45cc-8575-9f822407d213" providerId="ADAL" clId="{D8E8F483-FCE7-4023-AEED-46192038E394}" dt="2021-02-09T19:26:36.688" v="176" actId="207"/>
        <pc:sldMkLst>
          <pc:docMk/>
          <pc:sldMk cId="738900036" sldId="2076137592"/>
        </pc:sldMkLst>
        <pc:spChg chg="mod">
          <ac:chgData name="Pratibha Sood" userId="757de0c6-7155-45cc-8575-9f822407d213" providerId="ADAL" clId="{D8E8F483-FCE7-4023-AEED-46192038E394}" dt="2021-02-09T19:26:36.688" v="176" actId="207"/>
          <ac:spMkLst>
            <pc:docMk/>
            <pc:sldMk cId="738900036" sldId="2076137592"/>
            <ac:spMk id="2" creationId="{9AD5C26C-15B5-498F-93C6-F66E9FAE0A1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62770D-93A3-4EFA-A5AC-13F3DD05FB3A}" type="datetimeFigureOut">
              <a:rPr lang="en-IN" smtClean="0"/>
              <a:t>18-02-2021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EBD52F-6FF0-43DC-9BA4-8566560103F9}" type="slidenum">
              <a:rPr lang="en-IN" smtClean="0"/>
              <a:t>‹#›</a:t>
            </a:fld>
            <a:endParaRPr lang="en-IN"/>
          </a:p>
        </p:txBody>
      </p:sp>
    </p:spTree>
    <p:extLst>
      <p:ext uri="{BB962C8B-B14F-4D97-AF65-F5344CB8AC3E}">
        <p14:creationId xmlns:p14="http://schemas.microsoft.com/office/powerpoint/2010/main" val="2600545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cloud-adoption-framework/govern/guides/#azure-virtual-datacenter"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Welcome slide</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2/18/2021 12:53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Comprehensive governance is a cross-team initiative involving cooperation and alignment across business outcomes, measurements, and strategy.</a:t>
            </a:r>
            <a:endParaRPr lang="en-US" sz="1200" b="1"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The Cloud governance team is responsible for evaluating and managing risk tolerance and creating policies from perceived business risks.</a:t>
            </a:r>
          </a:p>
          <a:p>
            <a:pPr marL="171450" indent="-171450">
              <a:buFont typeface="Wingdings" panose="05000000000000000000" pitchFamily="2" charset="2"/>
              <a:buChar char="§"/>
            </a:pPr>
            <a:r>
              <a:rPr lang="en-US" b="1" dirty="0">
                <a:latin typeface="Segoe"/>
              </a:rPr>
              <a:t>Read through bullet points on slide.</a:t>
            </a:r>
          </a:p>
          <a:p>
            <a:pPr marL="0" indent="0">
              <a:buFont typeface="Wingdings" panose="05000000000000000000" pitchFamily="2" charset="2"/>
              <a:buNone/>
            </a:pPr>
            <a:endParaRPr lang="en-US" sz="1200" kern="1200" dirty="0">
              <a:solidFill>
                <a:schemeClr val="tx1"/>
              </a:solidFill>
              <a:effectLst/>
              <a:latin typeface="Segoe"/>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a:t>
            </a:r>
            <a:r>
              <a:rPr lang="en-US" b="0" dirty="0">
                <a:latin typeface="Segoe"/>
              </a:rPr>
              <a:t> </a:t>
            </a:r>
            <a:r>
              <a:rPr lang="en-US" sz="1200" b="0" kern="1200" dirty="0">
                <a:solidFill>
                  <a:schemeClr val="tx1"/>
                </a:solidFill>
                <a:effectLst/>
                <a:latin typeface="Segoe"/>
                <a:ea typeface="+mn-ea"/>
                <a:cs typeface="+mn-cs"/>
              </a:rPr>
              <a:t> Let’s look at how the cloud governance team continues to create corporate policy out of identified risks to the business.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936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Comprehensive governance is a cross-team initiative involving cooperation and alignment across business outcomes, measurements, and strategy.</a:t>
            </a:r>
            <a:endParaRPr lang="en-US" sz="1200" b="1"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Let’s continue to look at how the Cloud governance team evaluates and manages risk tolerance, creating policies from perceived business risks.</a:t>
            </a:r>
          </a:p>
          <a:p>
            <a:pPr marL="171450" indent="-171450">
              <a:buFont typeface="Wingdings" panose="05000000000000000000" pitchFamily="2" charset="2"/>
              <a:buChar char="§"/>
            </a:pPr>
            <a:r>
              <a:rPr lang="en-US" b="1" dirty="0">
                <a:latin typeface="Segoe"/>
              </a:rPr>
              <a:t>Read through bullet points on slide.</a:t>
            </a:r>
          </a:p>
          <a:p>
            <a:pPr marL="0" indent="0">
              <a:buFont typeface="Wingdings" panose="05000000000000000000" pitchFamily="2" charset="2"/>
              <a:buNone/>
            </a:pPr>
            <a:endParaRPr lang="en-US" sz="1200" kern="1200" dirty="0">
              <a:solidFill>
                <a:schemeClr val="tx1"/>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a:t>
            </a:r>
            <a:r>
              <a:rPr lang="en-US" b="0" dirty="0">
                <a:latin typeface="Segoe"/>
              </a:rPr>
              <a:t> </a:t>
            </a:r>
            <a:r>
              <a:rPr lang="en-US" sz="1200" b="0" kern="1200" dirty="0">
                <a:solidFill>
                  <a:schemeClr val="tx1"/>
                </a:solidFill>
                <a:effectLst/>
                <a:latin typeface="Segoe"/>
                <a:ea typeface="+mn-ea"/>
                <a:cs typeface="+mn-cs"/>
              </a:rPr>
              <a:t> In the following few slides we will understand the pillars of Cloud Governance in detail</a:t>
            </a:r>
            <a:endParaRPr lang="en-US" sz="1200" dirty="0">
              <a:solidFill>
                <a:schemeClr val="bg1"/>
              </a:solidFill>
            </a:endParaRPr>
          </a:p>
          <a:p>
            <a:r>
              <a:rPr lang="en-US" sz="1200" b="0" kern="1200" dirty="0">
                <a:solidFill>
                  <a:schemeClr val="tx1"/>
                </a:solidFill>
                <a:effectLst/>
                <a:latin typeface="Segoe"/>
                <a:ea typeface="+mn-ea"/>
                <a:cs typeface="+mn-cs"/>
              </a:rPr>
              <a:t>.</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032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A solid governance foundation includes Cost management controls.</a:t>
            </a:r>
            <a:endParaRPr lang="en-US" sz="1200" b="1"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Continue your process of governance iterations by implementing Cost management best practices.</a:t>
            </a:r>
          </a:p>
          <a:p>
            <a:pPr marL="171450" indent="-171450">
              <a:buFont typeface="Wingdings" panose="05000000000000000000" pitchFamily="2" charset="2"/>
              <a:buChar char="§"/>
            </a:pPr>
            <a:r>
              <a:rPr lang="en-US" b="1" dirty="0">
                <a:latin typeface="Segoe"/>
              </a:rPr>
              <a:t>Read through bullet points on slide.</a:t>
            </a:r>
          </a:p>
          <a:p>
            <a:pPr marL="0" indent="0">
              <a:buFont typeface="Wingdings" panose="05000000000000000000" pitchFamily="2" charset="2"/>
              <a:buNone/>
            </a:pPr>
            <a:endParaRPr lang="en-US" sz="1200" kern="1200" dirty="0">
              <a:solidFill>
                <a:schemeClr val="tx1"/>
              </a:solidFill>
              <a:effectLst/>
              <a:latin typeface="Segoe"/>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a:t>
            </a:r>
            <a:r>
              <a:rPr lang="en-US" b="0" dirty="0">
                <a:latin typeface="Segoe"/>
              </a:rPr>
              <a:t> </a:t>
            </a:r>
            <a:r>
              <a:rPr lang="en-US" sz="1200" b="0" kern="1200" dirty="0">
                <a:solidFill>
                  <a:schemeClr val="tx1"/>
                </a:solidFill>
                <a:effectLst/>
                <a:latin typeface="Segoe"/>
                <a:ea typeface="+mn-ea"/>
                <a:cs typeface="+mn-cs"/>
              </a:rPr>
              <a:t> Let’s look at how governance is an actionable model for Security Baseline best practices.</a:t>
            </a:r>
            <a:endParaRPr lang="en-US" b="0" i="1" dirty="0">
              <a:highlight>
                <a:srgbClr val="FFFF00"/>
              </a:highlight>
              <a:latin typeface="Segoe"/>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7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A complete governance foundation also includes a Security baseline.</a:t>
            </a:r>
            <a:endParaRPr lang="en-US" sz="1200" b="1"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Continue your process of governance iterations by implementing a Security Baseline.</a:t>
            </a:r>
          </a:p>
          <a:p>
            <a:pPr marL="171450" indent="-171450">
              <a:buFont typeface="Wingdings" panose="05000000000000000000" pitchFamily="2" charset="2"/>
              <a:buChar char="§"/>
            </a:pPr>
            <a:r>
              <a:rPr lang="en-US" b="1" dirty="0">
                <a:latin typeface="Segoe"/>
              </a:rPr>
              <a:t>Read through bullet points on slide.</a:t>
            </a:r>
          </a:p>
          <a:p>
            <a:pPr marL="0" indent="0">
              <a:buFont typeface="Wingdings" panose="05000000000000000000" pitchFamily="2" charset="2"/>
              <a:buNone/>
            </a:pPr>
            <a:endParaRPr lang="en-US" sz="1200" kern="1200" dirty="0">
              <a:solidFill>
                <a:schemeClr val="tx1"/>
              </a:solidFill>
              <a:effectLst/>
              <a:latin typeface="Segoe"/>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a:t>
            </a:r>
            <a:r>
              <a:rPr lang="en-US" b="0" dirty="0">
                <a:latin typeface="Segoe"/>
              </a:rPr>
              <a:t> </a:t>
            </a:r>
            <a:r>
              <a:rPr lang="en-US" sz="1200" b="0" kern="1200" dirty="0">
                <a:solidFill>
                  <a:schemeClr val="tx1"/>
                </a:solidFill>
                <a:effectLst/>
                <a:latin typeface="Segoe"/>
                <a:ea typeface="+mn-ea"/>
                <a:cs typeface="+mn-cs"/>
              </a:rPr>
              <a:t> Let’s look at how governance is an actionable model for Resource consistency  best practices.</a:t>
            </a:r>
            <a:endParaRPr lang="en-US" b="0" i="1" dirty="0">
              <a:highlight>
                <a:srgbClr val="FFFF00"/>
              </a:highlight>
              <a:latin typeface="Segoe"/>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7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Proper resource consistency is the fulcrum of comprehensive governance, compliance, and security.</a:t>
            </a:r>
            <a:endParaRPr lang="en-US" sz="1200" b="1"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Begin your process of governance iterations by implementing Resource consistency.</a:t>
            </a:r>
          </a:p>
          <a:p>
            <a:pPr marL="171450" indent="-171450">
              <a:buFont typeface="Wingdings" panose="05000000000000000000" pitchFamily="2" charset="2"/>
              <a:buChar char="§"/>
            </a:pPr>
            <a:r>
              <a:rPr lang="en-US" b="1" dirty="0">
                <a:latin typeface="Segoe"/>
              </a:rPr>
              <a:t>Read through bullet points on slide.</a:t>
            </a:r>
          </a:p>
          <a:p>
            <a:pPr marL="0" indent="0">
              <a:buFont typeface="Wingdings" panose="05000000000000000000" pitchFamily="2" charset="2"/>
              <a:buNone/>
            </a:pPr>
            <a:endParaRPr lang="en-US" sz="1200" kern="1200" dirty="0">
              <a:solidFill>
                <a:schemeClr val="tx1"/>
              </a:solidFill>
              <a:effectLst/>
              <a:latin typeface="Segoe"/>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a:t>
            </a:r>
            <a:r>
              <a:rPr lang="en-US" b="0" dirty="0">
                <a:latin typeface="Segoe"/>
              </a:rPr>
              <a:t> </a:t>
            </a:r>
            <a:r>
              <a:rPr lang="en-US" sz="1200" b="0" kern="1200" dirty="0">
                <a:solidFill>
                  <a:schemeClr val="tx1"/>
                </a:solidFill>
                <a:effectLst/>
                <a:latin typeface="Segoe"/>
                <a:ea typeface="+mn-ea"/>
                <a:cs typeface="+mn-cs"/>
              </a:rPr>
              <a:t> Let’s look at how governance is an actionable model for Identity baseline best practices.</a:t>
            </a:r>
            <a:endParaRPr lang="en-US" b="0" i="1" dirty="0">
              <a:highlight>
                <a:srgbClr val="FFFF00"/>
              </a:highlight>
              <a:latin typeface="Segoe"/>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7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A complete governance foundation includes an Identity baseline.</a:t>
            </a:r>
            <a:endParaRPr lang="en-US" sz="1200" b="1"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Continue your process of governance iterations by implementing your Identity baseline.</a:t>
            </a:r>
          </a:p>
          <a:p>
            <a:pPr marL="171450" indent="-171450">
              <a:buFont typeface="Wingdings" panose="05000000000000000000" pitchFamily="2" charset="2"/>
              <a:buChar char="§"/>
            </a:pPr>
            <a:r>
              <a:rPr lang="en-US" b="1" dirty="0">
                <a:latin typeface="Segoe"/>
              </a:rPr>
              <a:t>Read through bullet points on slide.</a:t>
            </a:r>
          </a:p>
          <a:p>
            <a:pPr marL="0" indent="0">
              <a:buFont typeface="Wingdings" panose="05000000000000000000" pitchFamily="2" charset="2"/>
              <a:buNone/>
            </a:pPr>
            <a:endParaRPr lang="en-US" sz="1200" kern="1200" dirty="0">
              <a:solidFill>
                <a:schemeClr val="tx1"/>
              </a:solidFill>
              <a:effectLst/>
              <a:latin typeface="Segoe"/>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a:t>
            </a:r>
            <a:r>
              <a:rPr lang="en-US" b="0" dirty="0">
                <a:latin typeface="Segoe"/>
              </a:rPr>
              <a:t> </a:t>
            </a:r>
            <a:r>
              <a:rPr lang="en-US" sz="1200" b="0" kern="1200" dirty="0">
                <a:solidFill>
                  <a:schemeClr val="tx1"/>
                </a:solidFill>
                <a:effectLst/>
                <a:latin typeface="Segoe"/>
                <a:ea typeface="+mn-ea"/>
                <a:cs typeface="+mn-cs"/>
              </a:rPr>
              <a:t> Let’s look at how governance is an actionable model for Deployment acceleration best practices.</a:t>
            </a:r>
            <a:endParaRPr lang="en-US" b="0" i="1" dirty="0">
              <a:highlight>
                <a:srgbClr val="FFFF00"/>
              </a:highlight>
              <a:latin typeface="Sego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7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A solid governance foundation includes Deployment acceleration DevOps best practices like automation and CI/CD.</a:t>
            </a:r>
            <a:endParaRPr lang="en-US" sz="1200" b="1"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Continue your process of governance iterations by implementing </a:t>
            </a:r>
            <a:r>
              <a:rPr lang="en-US" sz="1200" b="0" kern="1200" dirty="0">
                <a:solidFill>
                  <a:schemeClr val="tx1"/>
                </a:solidFill>
                <a:effectLst/>
                <a:latin typeface="Segoe"/>
                <a:ea typeface="+mn-ea"/>
                <a:cs typeface="+mn-cs"/>
              </a:rPr>
              <a:t>Deployment acceleration </a:t>
            </a:r>
            <a:r>
              <a:rPr lang="en-US" sz="1200" kern="1200" dirty="0">
                <a:solidFill>
                  <a:schemeClr val="tx1"/>
                </a:solidFill>
                <a:effectLst/>
                <a:latin typeface="Segoe"/>
                <a:ea typeface="+mn-ea"/>
                <a:cs typeface="+mn-cs"/>
              </a:rPr>
              <a:t>best practices.</a:t>
            </a:r>
          </a:p>
          <a:p>
            <a:pPr marL="171450" indent="-171450">
              <a:buFont typeface="Wingdings" panose="05000000000000000000" pitchFamily="2" charset="2"/>
              <a:buChar char="§"/>
            </a:pPr>
            <a:r>
              <a:rPr lang="en-US" b="1" dirty="0">
                <a:latin typeface="Segoe"/>
              </a:rPr>
              <a:t>Read through bullet points on slide.</a:t>
            </a:r>
          </a:p>
          <a:p>
            <a:pPr marL="0" indent="0">
              <a:buFont typeface="Wingdings" panose="05000000000000000000" pitchFamily="2" charset="2"/>
              <a:buNone/>
            </a:pPr>
            <a:endParaRPr lang="en-US" sz="1200" kern="1200" dirty="0">
              <a:solidFill>
                <a:schemeClr val="tx1"/>
              </a:solidFill>
              <a:effectLst/>
              <a:latin typeface="Segoe"/>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a:t>
            </a:r>
            <a:r>
              <a:rPr lang="en-US" b="0" dirty="0">
                <a:latin typeface="Segoe"/>
              </a:rPr>
              <a:t> </a:t>
            </a:r>
            <a:r>
              <a:rPr lang="en-US" sz="1200" b="0" kern="1200" dirty="0">
                <a:solidFill>
                  <a:schemeClr val="tx1"/>
                </a:solidFill>
                <a:effectLst/>
                <a:latin typeface="Segoe"/>
                <a:ea typeface="+mn-ea"/>
                <a:cs typeface="+mn-cs"/>
              </a:rPr>
              <a:t> Let’s look at how you can take action and define your initial governance MVP by identifying a starting point</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7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 talk through the available products/ services</a:t>
            </a:r>
          </a:p>
          <a:p>
            <a:endParaRPr lang="en-US" dirty="0"/>
          </a:p>
          <a:p>
            <a:r>
              <a:rPr lang="en-US" b="1" dirty="0"/>
              <a:t>Transition</a:t>
            </a:r>
            <a:r>
              <a:rPr lang="en-US" dirty="0"/>
              <a:t> – Lets look at the Enterprise-scale Landing zone. </a:t>
            </a:r>
          </a:p>
          <a:p>
            <a:endParaRPr lang="en-US" dirty="0"/>
          </a:p>
          <a:p>
            <a:r>
              <a:rPr lang="en-US" b="1" i="1" dirty="0">
                <a:solidFill>
                  <a:srgbClr val="FF0000"/>
                </a:solidFill>
              </a:rPr>
              <a:t>NOTE – this is just an overview. More details can be shared in a different session where we can share more about the Enterprise Scale Landing zone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2/18/2021 12:53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277123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With cloud management best practices, governance drives your organization’s cloud adoption efficiency.</a:t>
            </a:r>
          </a:p>
          <a:p>
            <a:endParaRPr lang="en-US" sz="1200" b="1" kern="1200" dirty="0">
              <a:solidFill>
                <a:schemeClr val="tx1"/>
              </a:solidFill>
              <a:effectLst/>
              <a:latin typeface="Segoe"/>
              <a:ea typeface="+mn-ea"/>
              <a:cs typeface="+mn-cs"/>
            </a:endParaRPr>
          </a:p>
          <a:p>
            <a:r>
              <a:rPr lang="en-IN" sz="1200" kern="1200" dirty="0">
                <a:solidFill>
                  <a:schemeClr val="tx1"/>
                </a:solidFill>
                <a:effectLst/>
                <a:latin typeface="+mn-lt"/>
                <a:ea typeface="+mn-ea"/>
                <a:cs typeface="+mn-cs"/>
              </a:rPr>
              <a:t>Focusing on four key exercises, governance helps your organization to develop business and technical approaches—and move towards a cloud governance baseline to efficiently mitigate new business risks common to cloud adoption efforts</a:t>
            </a:r>
            <a:r>
              <a:rPr lang="en-US" sz="1200" kern="1200" dirty="0">
                <a:solidFill>
                  <a:schemeClr val="tx1"/>
                </a:solidFill>
                <a:effectLst/>
                <a:latin typeface="Segoe"/>
                <a:ea typeface="+mn-ea"/>
                <a:cs typeface="+mn-cs"/>
              </a:rPr>
              <a:t>.</a:t>
            </a:r>
            <a:endParaRPr lang="en-US" sz="1200" kern="1200" dirty="0">
              <a:solidFill>
                <a:schemeClr val="tx1"/>
              </a:solidFill>
              <a:effectLst/>
              <a:latin typeface="Segoe"/>
            </a:endParaRPr>
          </a:p>
          <a:p>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a:t>
            </a:r>
            <a:r>
              <a:rPr lang="en-US" b="0" dirty="0">
                <a:latin typeface="Segoe"/>
              </a:rPr>
              <a:t> </a:t>
            </a:r>
            <a:r>
              <a:rPr lang="en-US" sz="1200" b="0" kern="1200" dirty="0">
                <a:solidFill>
                  <a:schemeClr val="tx1"/>
                </a:solidFill>
                <a:effectLst/>
                <a:latin typeface="Segoe"/>
                <a:ea typeface="+mn-ea"/>
                <a:cs typeface="+mn-cs"/>
              </a:rPr>
              <a:t> Lets look at the Governance benchmark assessment and how it can help you get started with you MVP state?</a:t>
            </a:r>
            <a:endParaRPr lang="en-US" b="0" i="1" dirty="0">
              <a:highlight>
                <a:srgbClr val="FFFF00"/>
              </a:highlight>
              <a:latin typeface="Segoe"/>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5959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Make governance actionable by identifying gaps in your governance state—where you are now, and where you want to be.</a:t>
            </a:r>
            <a:endParaRPr lang="en-US" sz="1200" b="1"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Understand the gaps in governance with the Governance benchmark tool.</a:t>
            </a:r>
          </a:p>
          <a:p>
            <a:pPr marL="171450" indent="-171450">
              <a:buFont typeface="Wingdings" panose="05000000000000000000" pitchFamily="2" charset="2"/>
              <a:buChar char="§"/>
            </a:pPr>
            <a:r>
              <a:rPr lang="en-US" b="0" dirty="0">
                <a:latin typeface="Segoe"/>
              </a:rPr>
              <a:t>This is an assessment assesses the gap between your desired state of governance and current state and recommends an area to start with your MVP</a:t>
            </a:r>
          </a:p>
          <a:p>
            <a:pPr marL="0" indent="0">
              <a:buFont typeface="Wingdings" panose="05000000000000000000" pitchFamily="2" charset="2"/>
              <a:buNone/>
            </a:pPr>
            <a:endParaRPr lang="en-US" sz="1200" kern="1200" dirty="0">
              <a:solidFill>
                <a:schemeClr val="tx1"/>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a:t>
            </a:r>
            <a:r>
              <a:rPr lang="en-US" b="0" dirty="0">
                <a:latin typeface="Segoe"/>
              </a:rPr>
              <a:t> </a:t>
            </a:r>
            <a:r>
              <a:rPr lang="en-US" sz="1200" b="0" kern="1200" dirty="0">
                <a:solidFill>
                  <a:schemeClr val="tx1"/>
                </a:solidFill>
                <a:effectLst/>
                <a:latin typeface="Segoe"/>
                <a:ea typeface="+mn-ea"/>
                <a:cs typeface="+mn-cs"/>
              </a:rPr>
              <a:t> Let’s look at how your organization i</a:t>
            </a:r>
            <a:r>
              <a:rPr lang="en-US" sz="1200" dirty="0">
                <a:solidFill>
                  <a:srgbClr val="00B0F0"/>
                </a:solidFill>
              </a:rPr>
              <a:t>mplements</a:t>
            </a:r>
            <a:r>
              <a:rPr lang="en-US" sz="1200" dirty="0">
                <a:solidFill>
                  <a:schemeClr val="bg1"/>
                </a:solidFill>
              </a:rPr>
              <a:t> </a:t>
            </a:r>
            <a:r>
              <a:rPr lang="en-US" sz="1200" dirty="0">
                <a:solidFill>
                  <a:srgbClr val="00B0F0"/>
                </a:solidFill>
              </a:rPr>
              <a:t>a governance MVP</a:t>
            </a:r>
            <a:r>
              <a:rPr lang="en-US" sz="1200" dirty="0">
                <a:solidFill>
                  <a:schemeClr val="bg1"/>
                </a:solidFill>
              </a:rPr>
              <a:t> </a:t>
            </a:r>
            <a:r>
              <a:rPr lang="en-US" sz="1200" dirty="0">
                <a:solidFill>
                  <a:srgbClr val="00B0F0"/>
                </a:solidFill>
              </a:rPr>
              <a:t>approach</a:t>
            </a:r>
            <a:r>
              <a:rPr lang="en-US" sz="1200" dirty="0">
                <a:solidFill>
                  <a:schemeClr val="bg1"/>
                </a:solidFill>
              </a:rPr>
              <a:t> (initial governance best practice and configuration)</a:t>
            </a:r>
            <a:r>
              <a:rPr lang="en-US" sz="1200" dirty="0">
                <a:solidFill>
                  <a:srgbClr val="00B0F0"/>
                </a:solidFill>
              </a:rPr>
              <a:t> </a:t>
            </a:r>
            <a:r>
              <a:rPr lang="en-US" sz="1200" dirty="0">
                <a:solidFill>
                  <a:schemeClr val="bg1"/>
                </a:solidFill>
              </a:rPr>
              <a:t>that best fits your needs.</a:t>
            </a:r>
          </a:p>
          <a:p>
            <a:r>
              <a:rPr lang="en-US" sz="1200" b="0" kern="1200" dirty="0">
                <a:solidFill>
                  <a:schemeClr val="tx1"/>
                </a:solidFill>
                <a:effectLst/>
                <a:latin typeface="Segoe"/>
                <a:ea typeface="+mn-ea"/>
                <a:cs typeface="+mn-cs"/>
              </a:rPr>
              <a:t>.</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295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8358F0-6F6E-4229-B4E1-FAA558BBD1AB}" type="slidenum">
              <a:rPr lang="en-US" smtClean="0"/>
              <a:t>2</a:t>
            </a:fld>
            <a:endParaRPr lang="en-US"/>
          </a:p>
        </p:txBody>
      </p:sp>
    </p:spTree>
    <p:extLst>
      <p:ext uri="{BB962C8B-B14F-4D97-AF65-F5344CB8AC3E}">
        <p14:creationId xmlns:p14="http://schemas.microsoft.com/office/powerpoint/2010/main" val="428087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82EBD52F-6FF0-43DC-9BA4-8566560103F9}" type="slidenum">
              <a:rPr lang="en-IN" smtClean="0"/>
              <a:t>23</a:t>
            </a:fld>
            <a:endParaRPr lang="en-IN"/>
          </a:p>
        </p:txBody>
      </p:sp>
    </p:spTree>
    <p:extLst>
      <p:ext uri="{BB962C8B-B14F-4D97-AF65-F5344CB8AC3E}">
        <p14:creationId xmlns:p14="http://schemas.microsoft.com/office/powerpoint/2010/main" val="1061433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With cloud management best practices, governance guards and manages your organization’s cloud adoption efficiency.</a:t>
            </a:r>
          </a:p>
          <a:p>
            <a:endParaRPr lang="en-US" sz="12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To establish and maintain your Governance baseline, focusing on helping your organization to develop business and technical approaches and move towards a cloud governance baseline</a:t>
            </a:r>
            <a:r>
              <a:rPr lang="en-US" sz="1200" kern="1200" dirty="0">
                <a:solidFill>
                  <a:schemeClr val="tx1"/>
                </a:solidFill>
                <a:effectLst/>
                <a:latin typeface="Segoe"/>
                <a:ea typeface="+mn-ea"/>
                <a:cs typeface="+mn-cs"/>
              </a:rPr>
              <a:t>.</a:t>
            </a:r>
            <a:endParaRPr lang="en-IN" sz="1200" kern="1200" dirty="0">
              <a:solidFill>
                <a:schemeClr val="tx1"/>
              </a:solidFill>
              <a:effectLst/>
              <a:latin typeface="+mn-lt"/>
              <a:ea typeface="+mn-ea"/>
              <a:cs typeface="+mn-cs"/>
            </a:endParaRPr>
          </a:p>
          <a:p>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 us look at what an MVP would look like and get a high level overview of Enterprise-Scale landing zone is and how you can leverage this to set up your secure environment.</a:t>
            </a:r>
            <a:endParaRPr lang="en-US" b="0" i="1" dirty="0">
              <a:highlight>
                <a:srgbClr val="FFFF00"/>
              </a:highlight>
              <a:latin typeface="Segoe"/>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4326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a:t>
            </a:r>
            <a:r>
              <a:rPr lang="en-US" dirty="0"/>
              <a:t>The CAF model to governance is a way of approaching governance that allows us to decompose complex and emotional topics into smaller units of actionable change. In the sections on Defining Corporate Policy, we change the topic from alignment to current IT governance requirements to a realistic look at tangible risks created by cloud adoption. Those risks can generate policy &amp; compliance statements and recurring processes, which augment existing IT Governance Policy.</a:t>
            </a:r>
          </a:p>
          <a:p>
            <a:endParaRPr lang="en-US" dirty="0"/>
          </a:p>
          <a:p>
            <a:pPr marL="171450" indent="-171450">
              <a:buFont typeface="Arial" panose="020B0604020202020204" pitchFamily="34" charset="0"/>
              <a:buChar char="•"/>
            </a:pPr>
            <a:r>
              <a:rPr lang="en-US" dirty="0"/>
              <a:t>Actioning on those policy statements, is done in one of five buckets of activity that span the governance conversations. In each of the five disciplines, the Cloud Governance Team leverages the Configuration Management capabilities of the Azure Govern and Azure Manage tools to help IT Governance, IT Security, Identity, and Networking teams apply requirements consistently across all Azure adoption.</a:t>
            </a:r>
          </a:p>
          <a:p>
            <a:pPr marL="171450" indent="-171450">
              <a:buFont typeface="Arial" panose="020B0604020202020204" pitchFamily="34" charset="0"/>
              <a:buChar char="•"/>
            </a:pPr>
            <a:r>
              <a:rPr lang="en-US" dirty="0"/>
              <a:t>We will soon look at the tools that establish a foundation for governance in Azure, which can be used to accelerate all five disciplines. These tools will aid in ensuring that the requirements of each discipline is consistently applied, audited, &amp; enforced.</a:t>
            </a:r>
          </a:p>
          <a:p>
            <a:endParaRPr lang="en-US" sz="1200" b="0"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how to implement a governance MVP, based on whether you’re in a standard or complex enterprise environment.</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088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Segoe UI" panose="020B0502040204020203" pitchFamily="34" charset="0"/>
                <a:ea typeface="+mn-ea"/>
                <a:cs typeface="+mn-cs"/>
              </a:rPr>
              <a:t>Key Point : Build a Minimum Viable Product for Governance.</a:t>
            </a: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0" i="0" u="none" strike="noStrike" kern="1200" dirty="0">
                <a:solidFill>
                  <a:schemeClr val="tx1"/>
                </a:solidFill>
                <a:effectLst/>
                <a:latin typeface="Segoe UI" panose="020B0502040204020203" pitchFamily="34" charset="0"/>
                <a:ea typeface="+mn-ea"/>
                <a:cs typeface="+mn-cs"/>
              </a:rPr>
              <a:t>To begin your cloud adoption journey, initially you can implement a Minimum Viable Product (MVP) for governance .</a:t>
            </a: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0" i="0" u="none" strike="noStrike" kern="1200" dirty="0">
                <a:solidFill>
                  <a:schemeClr val="tx1"/>
                </a:solidFill>
                <a:effectLst/>
                <a:latin typeface="Segoe UI" panose="020B0502040204020203" pitchFamily="34" charset="0"/>
                <a:ea typeface="+mn-ea"/>
                <a:cs typeface="+mn-cs"/>
              </a:rPr>
              <a:t>Based on complexity of your environment, either Standard or Complex, there are corresponding guide in Microsoft CAF. Each guide outlines a set of best practices, based on a set of customer experiences, and industry recommendations . </a:t>
            </a:r>
          </a:p>
          <a:p>
            <a:endParaRPr lang="en-US" sz="1200" b="0" i="0" u="none" strike="noStrike" kern="1200" dirty="0">
              <a:solidFill>
                <a:schemeClr val="tx1"/>
              </a:solidFill>
              <a:effectLst/>
              <a:latin typeface="Segoe UI" panose="020B0502040204020203" pitchFamily="34" charset="0"/>
              <a:ea typeface="+mn-ea"/>
              <a:cs typeface="+mn-cs"/>
            </a:endParaRPr>
          </a:p>
          <a:p>
            <a:r>
              <a:rPr lang="en-US" b="0" i="0" u="sng" dirty="0">
                <a:effectLst/>
                <a:latin typeface="Segoe UI" panose="020B0502040204020203" pitchFamily="34" charset="0"/>
              </a:rPr>
              <a:t>Throughout implementation of the cloud adoption plan, iteratively add governance controls to address tangible risks as you progress toward the end state. </a:t>
            </a:r>
          </a:p>
          <a:p>
            <a:endParaRPr lang="en-US" dirty="0"/>
          </a:p>
          <a:p>
            <a:endParaRPr lang="en-US" dirty="0"/>
          </a:p>
          <a:p>
            <a:r>
              <a:rPr lang="en-US" dirty="0"/>
              <a:t>Take few minutes to identify what category the company or organization fits better. </a:t>
            </a:r>
          </a:p>
          <a:p>
            <a:endParaRPr lang="en-US" dirty="0"/>
          </a:p>
          <a:p>
            <a:r>
              <a:rPr lang="en-US" dirty="0"/>
              <a:t>If </a:t>
            </a:r>
            <a:r>
              <a:rPr lang="en-US" sz="1200" b="0" i="0" u="none" strike="noStrike" kern="1200" dirty="0">
                <a:solidFill>
                  <a:schemeClr val="tx1"/>
                </a:solidFill>
                <a:effectLst/>
                <a:latin typeface="Segoe UI" panose="020B0502040204020203" pitchFamily="34" charset="0"/>
                <a:ea typeface="+mn-ea"/>
                <a:cs typeface="+mn-cs"/>
              </a:rPr>
              <a:t>a more robust governance starting point may be required. In such cases, consider the </a:t>
            </a:r>
            <a:r>
              <a:rPr lang="en-US" b="1" i="0" u="sng" dirty="0">
                <a:effectLst/>
                <a:latin typeface="Segoe UI" panose="020B0502040204020203" pitchFamily="34" charset="0"/>
                <a:hlinkClick r:id="rId3"/>
              </a:rPr>
              <a:t>Azure Virtual Datacenter</a:t>
            </a:r>
            <a:r>
              <a:rPr lang="en-US" sz="1200" b="0" i="0" u="none" strike="noStrike" kern="1200" dirty="0">
                <a:solidFill>
                  <a:schemeClr val="tx1"/>
                </a:solidFill>
                <a:effectLst/>
                <a:latin typeface="Segoe UI" panose="020B0502040204020203" pitchFamily="34" charset="0"/>
                <a:ea typeface="+mn-ea"/>
                <a:cs typeface="+mn-cs"/>
              </a:rPr>
              <a:t> approach briefly described: https://docs.microsoft.com/en-us/azure/cloud-adoption-framework/govern/guides/</a:t>
            </a:r>
          </a:p>
          <a:p>
            <a:r>
              <a:rPr lang="en-US" sz="1200" b="0" i="0" u="none" strike="noStrike" kern="1200" dirty="0">
                <a:solidFill>
                  <a:schemeClr val="tx1"/>
                </a:solidFill>
                <a:effectLst/>
                <a:latin typeface="Segoe UI" panose="020B0502040204020203" pitchFamily="34" charset="0"/>
                <a:ea typeface="+mn-ea"/>
                <a:cs typeface="+mn-cs"/>
              </a:rPr>
              <a:t>This approach is commonly suggested during enterprise-scale adoption efforts, and especially for efforts which exceed 10,000 assets. It is also the de facto choice for complex governance scenarios when any of the following are required: extensive third-party compliance requirements, deep domain expertise, or parity with mature IT governance policies and compliance requirements.</a:t>
            </a: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0" i="0" u="none" strike="noStrike" kern="1200" dirty="0">
                <a:solidFill>
                  <a:schemeClr val="tx1"/>
                </a:solidFill>
                <a:effectLst/>
                <a:latin typeface="Segoe UI" panose="020B0502040204020203" pitchFamily="34" charset="0"/>
                <a:ea typeface="+mn-ea"/>
                <a:cs typeface="+mn-cs"/>
              </a:rPr>
              <a:t>Transition : Lets look at some native tools that are available for you to build your governance foundation</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2/18/2021 12:53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217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Segoe"/>
                <a:ea typeface="+mn-ea"/>
                <a:cs typeface="+mn-cs"/>
              </a:rPr>
              <a:t>&lt;</a:t>
            </a:r>
            <a:r>
              <a:rPr lang="en-US" sz="900" b="1" kern="1200" dirty="0">
                <a:solidFill>
                  <a:schemeClr val="tx1"/>
                </a:solidFill>
                <a:effectLst/>
                <a:latin typeface="Segoe"/>
                <a:ea typeface="+mn-ea"/>
                <a:cs typeface="+mn-cs"/>
              </a:rPr>
              <a:t>Key point</a:t>
            </a:r>
            <a:r>
              <a:rPr lang="en-US" sz="900" b="0" kern="1200" dirty="0">
                <a:solidFill>
                  <a:schemeClr val="tx1"/>
                </a:solidFill>
                <a:effectLst/>
                <a:latin typeface="Segoe"/>
                <a:ea typeface="+mn-ea"/>
                <a:cs typeface="+mn-cs"/>
              </a:rPr>
              <a:t>&gt;: </a:t>
            </a:r>
            <a:r>
              <a:rPr lang="en-US" sz="900" spc="0" dirty="0">
                <a:solidFill>
                  <a:schemeClr val="tx2"/>
                </a:solidFill>
                <a:latin typeface="+mn-lt"/>
              </a:rPr>
              <a:t>Learn more about the Microsoft Cloud Adoption Framework, cloud management with these 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spc="0" dirty="0">
              <a:solidFill>
                <a:schemeClr val="tx2"/>
              </a:solidFill>
              <a:latin typeface="+mn-lt"/>
            </a:endParaRPr>
          </a:p>
          <a:p>
            <a:r>
              <a:rPr lang="en-US" sz="900" b="1" spc="0" dirty="0">
                <a:solidFill>
                  <a:schemeClr val="tx2"/>
                </a:solidFill>
                <a:latin typeface="+mn-lt"/>
              </a:rPr>
              <a:t>Go through the resources in the “What” section.</a:t>
            </a:r>
            <a:endParaRPr lang="en-IN" sz="900" b="1" dirty="0"/>
          </a:p>
          <a:p>
            <a:endParaRPr lang="en-IN" sz="900" dirty="0"/>
          </a:p>
          <a:p>
            <a:r>
              <a:rPr lang="en-US" sz="900" b="0" kern="1200" dirty="0">
                <a:solidFill>
                  <a:schemeClr val="tx1"/>
                </a:solidFill>
                <a:effectLst/>
                <a:latin typeface="Segoe"/>
                <a:ea typeface="+mn-ea"/>
                <a:cs typeface="+mn-cs"/>
              </a:rPr>
              <a:t>&lt;</a:t>
            </a:r>
            <a:r>
              <a:rPr lang="en-US" sz="900" b="1" kern="1200" dirty="0">
                <a:solidFill>
                  <a:schemeClr val="tx1"/>
                </a:solidFill>
                <a:effectLst/>
                <a:latin typeface="Segoe"/>
                <a:ea typeface="+mn-ea"/>
                <a:cs typeface="+mn-cs"/>
              </a:rPr>
              <a:t>Transition</a:t>
            </a:r>
            <a:r>
              <a:rPr lang="en-US" sz="900" b="0" kern="1200" dirty="0">
                <a:solidFill>
                  <a:schemeClr val="tx1"/>
                </a:solidFill>
                <a:effectLst/>
                <a:latin typeface="Segoe"/>
                <a:ea typeface="+mn-ea"/>
                <a:cs typeface="+mn-cs"/>
              </a:rPr>
              <a:t>&gt;: Thank you!</a:t>
            </a:r>
            <a:endParaRPr lang="en-IN"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2/18/2021 12:53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738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Thank You</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2/18/2021 12:53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EBD52F-6FF0-43DC-9BA4-8566560103F9}" type="slidenum">
              <a:rPr lang="en-IN" smtClean="0"/>
              <a:t>29</a:t>
            </a:fld>
            <a:endParaRPr lang="en-IN"/>
          </a:p>
        </p:txBody>
      </p:sp>
    </p:spTree>
    <p:extLst>
      <p:ext uri="{BB962C8B-B14F-4D97-AF65-F5344CB8AC3E}">
        <p14:creationId xmlns:p14="http://schemas.microsoft.com/office/powerpoint/2010/main" val="1378813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Policies for cost management are </a:t>
            </a:r>
            <a:r>
              <a:rPr lang="en-US" sz="1200" b="0" i="0" kern="1200" dirty="0">
                <a:solidFill>
                  <a:schemeClr val="tx1"/>
                </a:solidFill>
                <a:effectLst/>
                <a:latin typeface="+mn-lt"/>
                <a:ea typeface="+mn-ea"/>
                <a:cs typeface="+mn-cs"/>
              </a:rPr>
              <a:t>a primary concern for cloud users. Develop policies for cost control for all cloud platforms.</a:t>
            </a:r>
            <a:endParaRPr lang="en-US" sz="1200" b="1"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b="1" dirty="0">
                <a:latin typeface="Segoe"/>
              </a:rPr>
              <a:t>Touch on points in boxes.</a:t>
            </a:r>
          </a:p>
          <a:p>
            <a:pPr marL="0" indent="0">
              <a:buFont typeface="Wingdings" panose="05000000000000000000" pitchFamily="2" charset="2"/>
              <a:buNone/>
            </a:pPr>
            <a:endParaRPr lang="en-US" sz="1200" kern="1200" dirty="0">
              <a:solidFill>
                <a:schemeClr val="tx1"/>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sample policies for your Security baseline.</a:t>
            </a:r>
            <a:endParaRPr lang="en-US" sz="1200"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2/18/2021 12:53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651282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a:t>
            </a:r>
            <a:r>
              <a:rPr lang="en-US" sz="1200" b="0" i="0" kern="1200" dirty="0">
                <a:solidFill>
                  <a:schemeClr val="tx1"/>
                </a:solidFill>
                <a:effectLst/>
                <a:latin typeface="+mn-lt"/>
                <a:ea typeface="+mn-ea"/>
                <a:cs typeface="+mn-cs"/>
              </a:rPr>
              <a:t> Cloud governance policies and enforcement apply established security requirements across network, data, and asset configurations.</a:t>
            </a:r>
            <a:endParaRPr lang="en-US" sz="1200" b="1"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b="1" dirty="0">
                <a:latin typeface="Segoe"/>
              </a:rPr>
              <a:t>Touch on points in boxes.</a:t>
            </a:r>
          </a:p>
          <a:p>
            <a:pPr marL="0" indent="0">
              <a:buFont typeface="Wingdings" panose="05000000000000000000" pitchFamily="2" charset="2"/>
              <a:buNone/>
            </a:pPr>
            <a:endParaRPr lang="en-US" sz="1200" kern="1200" dirty="0">
              <a:solidFill>
                <a:schemeClr val="tx1"/>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sample policies for Resource consistency.</a:t>
            </a:r>
            <a:endParaRPr lang="en-US" sz="1200" dirty="0"/>
          </a:p>
          <a:p>
            <a:endParaRPr lang="en-US" dirty="0"/>
          </a:p>
        </p:txBody>
      </p:sp>
      <p:sp>
        <p:nvSpPr>
          <p:cNvPr id="4" name="Slide Number Placeholder 3"/>
          <p:cNvSpPr>
            <a:spLocks noGrp="1"/>
          </p:cNvSpPr>
          <p:nvPr>
            <p:ph type="sldNum" sz="quarter" idx="5"/>
          </p:nvPr>
        </p:nvSpPr>
        <p:spPr/>
        <p:txBody>
          <a:bodyPr/>
          <a:lstStyle/>
          <a:p>
            <a:fld id="{82EBD52F-6FF0-43DC-9BA4-8566560103F9}" type="slidenum">
              <a:rPr lang="en-IN" smtClean="0"/>
              <a:t>31</a:t>
            </a:fld>
            <a:endParaRPr lang="en-IN"/>
          </a:p>
        </p:txBody>
      </p:sp>
    </p:spTree>
    <p:extLst>
      <p:ext uri="{BB962C8B-B14F-4D97-AF65-F5344CB8AC3E}">
        <p14:creationId xmlns:p14="http://schemas.microsoft.com/office/powerpoint/2010/main" val="2135532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Policies for resource consistency ensure </a:t>
            </a:r>
            <a:r>
              <a:rPr lang="en-US" sz="1200" b="0" i="0" kern="1200" dirty="0">
                <a:solidFill>
                  <a:schemeClr val="tx1"/>
                </a:solidFill>
                <a:effectLst/>
                <a:latin typeface="+mn-lt"/>
                <a:ea typeface="+mn-ea"/>
                <a:cs typeface="+mn-cs"/>
              </a:rPr>
              <a:t>consistent resource configuration. Through governance tooling, resources can be configured consistently to manage risks related to onboarding, drift, discoverability, and recovery.</a:t>
            </a:r>
            <a:endParaRPr lang="en-US" sz="1200" b="1"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b="1" dirty="0">
                <a:latin typeface="Segoe"/>
              </a:rPr>
              <a:t>Touch on bullet points on slide.</a:t>
            </a:r>
          </a:p>
          <a:p>
            <a:pPr marL="0" indent="0">
              <a:buFont typeface="Wingdings" panose="05000000000000000000" pitchFamily="2" charset="2"/>
              <a:buNone/>
            </a:pPr>
            <a:endParaRPr lang="en-US" sz="1200" kern="1200" dirty="0">
              <a:solidFill>
                <a:schemeClr val="tx1"/>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sample policies for Identity Baseline</a:t>
            </a: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82EBD52F-6FF0-43DC-9BA4-8566560103F9}" type="slidenum">
              <a:rPr lang="en-IN" smtClean="0"/>
              <a:t>32</a:t>
            </a:fld>
            <a:endParaRPr lang="en-IN"/>
          </a:p>
        </p:txBody>
      </p:sp>
    </p:spTree>
    <p:extLst>
      <p:ext uri="{BB962C8B-B14F-4D97-AF65-F5344CB8AC3E}">
        <p14:creationId xmlns:p14="http://schemas.microsoft.com/office/powerpoint/2010/main" val="3156494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ECAD5-0D9A-486A-9465-C07AD15B7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339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An Identity baseline </a:t>
            </a:r>
            <a:r>
              <a:rPr lang="en-US" sz="1200" b="0" i="0" kern="1200" dirty="0">
                <a:solidFill>
                  <a:schemeClr val="tx1"/>
                </a:solidFill>
                <a:effectLst/>
                <a:latin typeface="+mn-lt"/>
                <a:ea typeface="+mn-ea"/>
                <a:cs typeface="+mn-cs"/>
              </a:rPr>
              <a:t>ensures that identity is consistently applied across cloud adoption efforts, guiding consistency in the application of identity requirements to decrease the risk of breach. </a:t>
            </a:r>
            <a:endParaRPr lang="en-US" sz="1200" b="1"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b="1" dirty="0">
                <a:latin typeface="Segoe"/>
              </a:rPr>
              <a:t>Touch on points in boxes.</a:t>
            </a:r>
          </a:p>
          <a:p>
            <a:pPr marL="0" indent="0">
              <a:buFont typeface="Wingdings" panose="05000000000000000000" pitchFamily="2" charset="2"/>
              <a:buNone/>
            </a:pPr>
            <a:endParaRPr lang="en-US" sz="1200" kern="1200" dirty="0">
              <a:solidFill>
                <a:schemeClr val="tx1"/>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sample policies for your Deployment Acceleration.</a:t>
            </a:r>
            <a:endParaRPr lang="en-US" sz="1200"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2/18/2021 12:53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909601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Deployment acceleration improves governance practices with a </a:t>
            </a:r>
            <a:r>
              <a:rPr lang="en-US" sz="1200" b="0" i="0" kern="1200" dirty="0">
                <a:solidFill>
                  <a:schemeClr val="tx1"/>
                </a:solidFill>
                <a:effectLst/>
                <a:latin typeface="+mn-lt"/>
                <a:ea typeface="+mn-ea"/>
                <a:cs typeface="+mn-cs"/>
              </a:rPr>
              <a:t>centralized, standardized, and consistent approaches to deployment and configuration. Provided through cloud-based governance tooling, it accelerates deployment activities.</a:t>
            </a:r>
            <a:endParaRPr lang="en-US" sz="1200" b="1"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b="1" dirty="0">
                <a:latin typeface="Segoe"/>
              </a:rPr>
              <a:t>Touch on points in boxes.</a:t>
            </a:r>
          </a:p>
          <a:p>
            <a:pPr marL="0" indent="0">
              <a:buFont typeface="Wingdings" panose="05000000000000000000" pitchFamily="2" charset="2"/>
              <a:buNone/>
            </a:pPr>
            <a:endParaRPr lang="en-US" sz="1200" kern="1200" dirty="0">
              <a:solidFill>
                <a:schemeClr val="tx1"/>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how governance guards and manages your organization’s cloud adoption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Segoe"/>
                <a:ea typeface="+mn-ea"/>
                <a:cs typeface="+mn-cs"/>
              </a:rPr>
              <a:t>.</a:t>
            </a:r>
            <a:endParaRPr lang="en-US" sz="1200" dirty="0"/>
          </a:p>
        </p:txBody>
      </p:sp>
      <p:sp>
        <p:nvSpPr>
          <p:cNvPr id="4" name="Slide Number Placeholder 3"/>
          <p:cNvSpPr>
            <a:spLocks noGrp="1"/>
          </p:cNvSpPr>
          <p:nvPr>
            <p:ph type="sldNum" sz="quarter" idx="5"/>
          </p:nvPr>
        </p:nvSpPr>
        <p:spPr/>
        <p:txBody>
          <a:bodyPr/>
          <a:lstStyle/>
          <a:p>
            <a:fld id="{82EBD52F-6FF0-43DC-9BA4-8566560103F9}" type="slidenum">
              <a:rPr lang="en-IN" smtClean="0"/>
              <a:t>34</a:t>
            </a:fld>
            <a:endParaRPr lang="en-IN"/>
          </a:p>
        </p:txBody>
      </p:sp>
    </p:spTree>
    <p:extLst>
      <p:ext uri="{BB962C8B-B14F-4D97-AF65-F5344CB8AC3E}">
        <p14:creationId xmlns:p14="http://schemas.microsoft.com/office/powerpoint/2010/main" val="2504468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a:ea typeface="+mn-ea"/>
                <a:cs typeface="+mn-cs"/>
              </a:rPr>
              <a:t>&lt;Key point&gt;: Change is more than adopting technology. It’s adapting how you do business.</a:t>
            </a: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The Microsoft Cloud Adoption Framework for Azure means changing how you do business—not just swapping out technology, but changing your enterprise, the culture behind it, and you too.</a:t>
            </a: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We share</a:t>
            </a:r>
            <a:r>
              <a:rPr lang="en-US" sz="1100" dirty="0">
                <a:effectLst/>
                <a:latin typeface="Segoe"/>
              </a:rPr>
              <a:t> best practices from our employees, partners, and customers who have already undertaken the cloud journey.</a:t>
            </a:r>
            <a:endParaRPr lang="en-US" sz="1100" kern="1200" dirty="0">
              <a:solidFill>
                <a:schemeClr val="tx1"/>
              </a:solidFill>
              <a:effectLst/>
              <a:latin typeface="Segoe"/>
              <a:ea typeface="+mn-ea"/>
              <a:cs typeface="+mn-cs"/>
            </a:endParaRP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The Cloud Adoption Framework brings together </a:t>
            </a:r>
            <a:r>
              <a:rPr lang="en-US" sz="1100" b="1" kern="1200" dirty="0">
                <a:solidFill>
                  <a:schemeClr val="tx1"/>
                </a:solidFill>
                <a:effectLst/>
                <a:latin typeface="Segoe"/>
                <a:ea typeface="+mn-ea"/>
                <a:cs typeface="+mn-cs"/>
              </a:rPr>
              <a:t>people, process, and technology</a:t>
            </a:r>
            <a:r>
              <a:rPr lang="en-US" sz="1100" kern="1200" dirty="0">
                <a:solidFill>
                  <a:schemeClr val="tx1"/>
                </a:solidFill>
                <a:effectLst/>
                <a:latin typeface="Segoe"/>
                <a:ea typeface="+mn-ea"/>
                <a:cs typeface="+mn-cs"/>
              </a:rPr>
              <a:t>—a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Segoe"/>
                <a:ea typeface="+mn-ea"/>
                <a:cs typeface="+mn-cs"/>
              </a:rPr>
              <a:t>Quickly—efficiently, and with actionable guidance, it provides guidance for your organization’s agile business transformation.</a:t>
            </a:r>
          </a:p>
          <a:p>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Leading people through change is difficult. It’s not just the technology that changes. It’s your people and processes too. </a:t>
            </a:r>
          </a:p>
          <a:p>
            <a:r>
              <a:rPr lang="en-US" sz="1100" b="0" kern="1200" dirty="0">
                <a:solidFill>
                  <a:schemeClr val="tx1"/>
                </a:solidFill>
                <a:effectLst/>
                <a:latin typeface="Segoe"/>
                <a:ea typeface="+mn-ea"/>
                <a:cs typeface="+mn-cs"/>
              </a:rPr>
              <a:t>We can help guide you through.</a:t>
            </a:r>
          </a:p>
          <a:p>
            <a:r>
              <a:rPr lang="en-US" sz="1100" dirty="0">
                <a:latin typeface="Segoe"/>
              </a:rPr>
              <a:t> </a:t>
            </a:r>
            <a:endParaRPr lang="en-US" sz="1100" kern="1200" dirty="0">
              <a:solidFill>
                <a:schemeClr val="tx1"/>
              </a:solidFill>
              <a:effectLst/>
              <a:latin typeface="Segoe"/>
            </a:endParaRPr>
          </a:p>
          <a:p>
            <a:r>
              <a:rPr lang="en-US" sz="1100" b="1" kern="1200" dirty="0">
                <a:solidFill>
                  <a:schemeClr val="tx1"/>
                </a:solidFill>
                <a:effectLst/>
                <a:latin typeface="Segoe"/>
                <a:ea typeface="+mn-ea"/>
                <a:cs typeface="+mn-cs"/>
              </a:rPr>
              <a:t>&lt;Transition&gt;:</a:t>
            </a:r>
            <a:r>
              <a:rPr lang="en-US" sz="1100" b="1" dirty="0">
                <a:latin typeface="Segoe"/>
              </a:rPr>
              <a:t> </a:t>
            </a:r>
            <a:r>
              <a:rPr lang="en-US" sz="1100" b="1" kern="1200" dirty="0">
                <a:solidFill>
                  <a:schemeClr val="tx1"/>
                </a:solidFill>
                <a:effectLst/>
                <a:latin typeface="Segoe"/>
                <a:ea typeface="+mn-ea"/>
                <a:cs typeface="+mn-cs"/>
              </a:rPr>
              <a:t> Why is governance important</a:t>
            </a:r>
            <a:r>
              <a:rPr lang="en-US" sz="1100" b="1" dirty="0">
                <a:latin typeface="Segoe"/>
              </a:rPr>
              <a:t>?</a:t>
            </a:r>
            <a:endParaRPr lang="en-US" sz="1100" b="1" i="1" dirty="0">
              <a:highlight>
                <a:srgbClr val="FFFF00"/>
              </a:highlight>
              <a:latin typeface="Segoe"/>
            </a:endParaRPr>
          </a:p>
          <a:p>
            <a:endParaRPr lang="en-US" sz="11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698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Governance is important, because it sets a balance between transformation and risk mitigation.</a:t>
            </a:r>
            <a:endParaRPr lang="en-US" sz="1200" b="1"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Governance enables the creation of a balance between transformation (evolving your business with digital transformation) and risk mitigation (minimizing risks to business outcomes and performance).</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Go through bullet points of what governance achieves (and why it’s important).</a:t>
            </a:r>
          </a:p>
          <a:p>
            <a:r>
              <a:rPr lang="en-US" dirty="0">
                <a:latin typeface="Segoe"/>
              </a:rPr>
              <a:t> </a:t>
            </a:r>
            <a:endParaRPr lang="en-US" sz="1200" kern="1200" dirty="0">
              <a:solidFill>
                <a:schemeClr val="tx1"/>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explore the methodology underlying Govern in the Cloud Adoption Framework</a:t>
            </a:r>
          </a:p>
          <a:p>
            <a:endParaRPr lang="en-US" sz="1200" b="0" kern="1200" dirty="0">
              <a:solidFill>
                <a:schemeClr val="tx1"/>
              </a:solidFill>
              <a:effectLst/>
              <a:latin typeface="Segoe"/>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6355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With cloud management best practices, governance drives your organization’s cloud adoption efficiency.</a:t>
            </a:r>
          </a:p>
          <a:p>
            <a:endParaRPr lang="en-US" sz="1200" b="1" kern="1200" dirty="0">
              <a:solidFill>
                <a:schemeClr val="tx1"/>
              </a:solidFill>
              <a:effectLst/>
              <a:latin typeface="Segoe"/>
              <a:ea typeface="+mn-ea"/>
              <a:cs typeface="+mn-cs"/>
            </a:endParaRPr>
          </a:p>
          <a:p>
            <a:r>
              <a:rPr lang="en-IN" sz="1200" kern="1200" dirty="0">
                <a:solidFill>
                  <a:schemeClr val="tx1"/>
                </a:solidFill>
                <a:effectLst/>
                <a:latin typeface="+mn-lt"/>
                <a:ea typeface="+mn-ea"/>
                <a:cs typeface="+mn-cs"/>
              </a:rPr>
              <a:t>Focusing on four key exercises, governance helps your organization to develop business and technical approaches—and move towards a cloud governance baseline to efficiently mitigate new business risks common to cloud adoption efforts</a:t>
            </a:r>
            <a:r>
              <a:rPr lang="en-US" sz="1200" kern="1200" dirty="0">
                <a:solidFill>
                  <a:schemeClr val="tx1"/>
                </a:solidFill>
                <a:effectLst/>
                <a:latin typeface="Segoe"/>
                <a:ea typeface="+mn-ea"/>
                <a:cs typeface="+mn-cs"/>
              </a:rPr>
              <a:t>.</a:t>
            </a:r>
          </a:p>
          <a:p>
            <a:r>
              <a:rPr lang="en-US" sz="1200" kern="1200" dirty="0">
                <a:solidFill>
                  <a:schemeClr val="tx1"/>
                </a:solidFill>
                <a:effectLst/>
                <a:latin typeface="Segoe"/>
                <a:ea typeface="+mn-ea"/>
                <a:cs typeface="+mn-cs"/>
              </a:rPr>
              <a:t>We have tools for you along the way to make this easier. For example, in step 2, we introduce you to an assessment that helps you evaluate where to start to create your governance MVP. We will discuss this in future slides. And for Step 3, we have a tool called Enterprise landing zone that creates a secure environment with the basic governance guiderails to get started. We will have an overview of this as well in future slides.</a:t>
            </a:r>
            <a:endParaRPr lang="en-US" sz="1200" kern="1200" dirty="0">
              <a:solidFill>
                <a:schemeClr val="tx1"/>
              </a:solidFill>
              <a:effectLst/>
              <a:latin typeface="Segoe"/>
            </a:endParaRPr>
          </a:p>
          <a:p>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a:t>
            </a:r>
            <a:r>
              <a:rPr lang="en-US" b="0" dirty="0">
                <a:latin typeface="Segoe"/>
              </a:rPr>
              <a:t> </a:t>
            </a:r>
            <a:r>
              <a:rPr lang="en-US" sz="1200" b="0" kern="1200" dirty="0">
                <a:solidFill>
                  <a:schemeClr val="tx1"/>
                </a:solidFill>
                <a:effectLst/>
                <a:latin typeface="Segoe"/>
                <a:ea typeface="+mn-ea"/>
                <a:cs typeface="+mn-cs"/>
              </a:rPr>
              <a:t> What does a governance model look like for your organization?</a:t>
            </a:r>
            <a:endParaRPr lang="en-US" b="0" i="1" dirty="0">
              <a:highlight>
                <a:srgbClr val="FFFF00"/>
              </a:highlight>
              <a:latin typeface="Segoe"/>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607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Governance models envision reaching a state that incrementally builds trust and confidence, while achieving your business goals. Whether you start with Enterprise Scale (which we will give a quick overview of later in the presentation, or with a start small and expand landing zone, you should still follow these five disciplines of governance.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Sego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effectLst/>
                <a:latin typeface="+mn-lt"/>
                <a:ea typeface="+mn-ea"/>
                <a:cs typeface="+mn-cs"/>
              </a:rPr>
              <a:t>Corporate governance policies are formulated to detect potential problems.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effectLst/>
                <a:latin typeface="+mn-lt"/>
                <a:ea typeface="+mn-ea"/>
                <a:cs typeface="+mn-cs"/>
              </a:rPr>
              <a:t>The five disciplines of governance are actionable—and are rolled out in governance iterations.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effectLst/>
                <a:latin typeface="+mn-lt"/>
                <a:ea typeface="+mn-ea"/>
                <a:cs typeface="+mn-cs"/>
              </a:rPr>
              <a:t>They help your organization manage risks—and create guardrails for your cloud adoption effort.</a:t>
            </a:r>
            <a:endParaRPr lang="en-I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dirty="0">
                <a:solidFill>
                  <a:srgbClr val="000000"/>
                </a:solidFill>
                <a:latin typeface="Segoe UI" panose="020B0502040204020203" pitchFamily="34" charset="0"/>
                <a:cs typeface="Segoe UI" panose="020B0502040204020203" pitchFamily="34" charset="0"/>
              </a:rPr>
              <a:t>Using </a:t>
            </a:r>
            <a:r>
              <a:rPr lang="en-US" sz="1200" dirty="0">
                <a:solidFill>
                  <a:srgbClr val="0078D4"/>
                </a:solidFill>
                <a:latin typeface="Segoe UI Semibold" panose="020B0702040204020203" pitchFamily="34" charset="0"/>
                <a:cs typeface="Segoe UI Semibold" panose="020B0702040204020203" pitchFamily="34" charset="0"/>
              </a:rPr>
              <a:t>actionable, efficient, and comprehensive </a:t>
            </a:r>
            <a:r>
              <a:rPr lang="en-US" sz="1200" dirty="0">
                <a:solidFill>
                  <a:srgbClr val="000000"/>
                </a:solidFill>
                <a:latin typeface="Segoe UI" panose="020B0502040204020203" pitchFamily="34" charset="0"/>
                <a:cs typeface="Segoe UI" panose="020B0502040204020203" pitchFamily="34" charset="0"/>
              </a:rPr>
              <a:t>guidance, </a:t>
            </a:r>
            <a:r>
              <a:rPr lang="en-US" sz="1200" b="1" dirty="0">
                <a:solidFill>
                  <a:srgbClr val="000000"/>
                </a:solidFill>
                <a:latin typeface="Segoe UI" panose="020B0502040204020203" pitchFamily="34" charset="0"/>
                <a:cs typeface="Segoe UI" panose="020B0502040204020203" pitchFamily="34" charset="0"/>
              </a:rPr>
              <a:t>your organization can modernize, while achieving your business outcomes</a:t>
            </a:r>
            <a:r>
              <a:rPr lang="en-US" sz="1200" dirty="0">
                <a:solidFill>
                  <a:srgbClr val="000000"/>
                </a:solidFill>
                <a:latin typeface="Segoe UI" panose="020B0502040204020203" pitchFamily="34"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&lt;</a:t>
            </a:r>
            <a:r>
              <a:rPr lang="en-US" sz="1200" b="1" i="0" kern="1200" dirty="0">
                <a:solidFill>
                  <a:schemeClr val="tx1"/>
                </a:solidFill>
                <a:effectLst/>
                <a:latin typeface="Segoe"/>
                <a:ea typeface="+mn-ea"/>
                <a:cs typeface="+mn-cs"/>
              </a:rPr>
              <a:t>Transition</a:t>
            </a:r>
            <a:r>
              <a:rPr lang="en-US" sz="1200" b="0" i="0" kern="1200" dirty="0">
                <a:solidFill>
                  <a:schemeClr val="tx1"/>
                </a:solidFill>
                <a:effectLst/>
                <a:latin typeface="Segoe"/>
                <a:ea typeface="+mn-ea"/>
                <a:cs typeface="+mn-cs"/>
              </a:rPr>
              <a:t>&gt; - Lets look at how governance sets policies across the different pillars, and learn more about the importance of a Cloud Governance Team</a:t>
            </a:r>
            <a:endParaRPr lang="en-US" sz="1200" b="0" i="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2/18/2021 12:53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567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Governance develops and evolve corporate policy along five disciplines. </a:t>
            </a:r>
            <a:endParaRPr lang="en-US" sz="1200" b="1"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Governance enables specific corporate policies for [read through bulleted list].</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A cloud governance team is tasked with  </a:t>
            </a:r>
            <a:r>
              <a:rPr lang="en-US" sz="1200" i="1" kern="1200" dirty="0">
                <a:solidFill>
                  <a:schemeClr val="tx1"/>
                </a:solidFill>
                <a:effectLst/>
                <a:latin typeface="Segoe"/>
                <a:ea typeface="+mn-ea"/>
                <a:cs typeface="+mn-cs"/>
              </a:rPr>
              <a:t>in an incremental process </a:t>
            </a:r>
            <a:r>
              <a:rPr lang="en-US" sz="1200" i="0" kern="1200" dirty="0">
                <a:solidFill>
                  <a:schemeClr val="tx1"/>
                </a:solidFill>
                <a:effectLst/>
                <a:latin typeface="Segoe"/>
                <a:ea typeface="+mn-ea"/>
                <a:cs typeface="+mn-cs"/>
              </a:rPr>
              <a:t>of </a:t>
            </a:r>
            <a:r>
              <a:rPr lang="en-US" sz="1200" b="0" i="0" kern="1200" dirty="0">
                <a:solidFill>
                  <a:schemeClr val="tx1"/>
                </a:solidFill>
                <a:effectLst/>
                <a:latin typeface="+mn-lt"/>
                <a:ea typeface="+mn-ea"/>
                <a:cs typeface="+mn-cs"/>
              </a:rPr>
              <a:t>mitigating risks to business processes and technology platform with minimal interruption to cloud adoption and innovation.</a:t>
            </a:r>
            <a:endParaRPr lang="en-US" sz="1200" kern="1200" dirty="0">
              <a:solidFill>
                <a:schemeClr val="tx1"/>
              </a:solidFill>
              <a:effectLst/>
              <a:latin typeface="Segoe"/>
              <a:ea typeface="+mn-ea"/>
              <a:cs typeface="+mn-cs"/>
            </a:endParaRPr>
          </a:p>
          <a:p>
            <a:r>
              <a:rPr lang="en-US" dirty="0">
                <a:latin typeface="Segoe"/>
              </a:rPr>
              <a:t> </a:t>
            </a:r>
            <a:endParaRPr lang="en-US" sz="1200" kern="1200" dirty="0">
              <a:solidFill>
                <a:schemeClr val="tx1"/>
              </a:solidFill>
              <a:effectLst/>
              <a:latin typeface="Segoe"/>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a:t>
            </a:r>
            <a:r>
              <a:rPr lang="en-US" b="0" dirty="0">
                <a:latin typeface="Segoe"/>
              </a:rPr>
              <a:t> </a:t>
            </a:r>
            <a:r>
              <a:rPr lang="en-US" sz="1200" b="0" kern="1200" dirty="0">
                <a:solidFill>
                  <a:schemeClr val="tx1"/>
                </a:solidFill>
                <a:effectLst/>
                <a:latin typeface="Segoe"/>
                <a:ea typeface="+mn-ea"/>
                <a:cs typeface="+mn-cs"/>
              </a:rPr>
              <a:t> Let’s look at the structure of the cloud governance team and its core functions</a:t>
            </a:r>
            <a:endParaRPr lang="en-US" b="0" i="1" dirty="0">
              <a:highlight>
                <a:srgbClr val="FFFF00"/>
              </a:highlight>
              <a:latin typeface="Segoe"/>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3657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start by understanding the importance, structure and functions of a Cloud Governance team</a:t>
            </a:r>
          </a:p>
        </p:txBody>
      </p:sp>
      <p:sp>
        <p:nvSpPr>
          <p:cNvPr id="4" name="Slide Number Placeholder 3"/>
          <p:cNvSpPr>
            <a:spLocks noGrp="1"/>
          </p:cNvSpPr>
          <p:nvPr>
            <p:ph type="sldNum" sz="quarter" idx="5"/>
          </p:nvPr>
        </p:nvSpPr>
        <p:spPr/>
        <p:txBody>
          <a:bodyPr/>
          <a:lstStyle/>
          <a:p>
            <a:fld id="{82EBD52F-6FF0-43DC-9BA4-8566560103F9}" type="slidenum">
              <a:rPr lang="en-IN" smtClean="0"/>
              <a:t>10</a:t>
            </a:fld>
            <a:endParaRPr lang="en-IN"/>
          </a:p>
        </p:txBody>
      </p:sp>
    </p:spTree>
    <p:extLst>
      <p:ext uri="{BB962C8B-B14F-4D97-AF65-F5344CB8AC3E}">
        <p14:creationId xmlns:p14="http://schemas.microsoft.com/office/powerpoint/2010/main" val="3450878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945182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9270636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48989672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17135710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84232193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350484953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17985575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91580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7554977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6775056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12969596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6977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3624882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Tree>
    <p:extLst>
      <p:ext uri="{BB962C8B-B14F-4D97-AF65-F5344CB8AC3E}">
        <p14:creationId xmlns:p14="http://schemas.microsoft.com/office/powerpoint/2010/main" val="259417497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97647287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649474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861112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42169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67486987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78636766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21983626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811860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191105386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4608022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27775741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5823469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941300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256015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59139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92443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496811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7340776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4860897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44631595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48335566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2065611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32293004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18061707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50377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2987359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98651210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50087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3697142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9375696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62714647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92075693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2429672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653925946"/>
      </p:ext>
    </p:extLst>
  </p:cSld>
  <p:clrMap bg1="lt1" tx1="dk1" bg2="lt2" tx2="dk2" accent1="accent1" accent2="accent2" accent3="accent3" accent4="accent4" accent5="accent5" accent6="accent6" hlink="hlink" folHlink="folHlink"/>
  <p:sldLayoutIdLst>
    <p:sldLayoutId id="2147484914" r:id="rId1"/>
    <p:sldLayoutId id="2147484915" r:id="rId2"/>
    <p:sldLayoutId id="2147484916" r:id="rId3"/>
    <p:sldLayoutId id="2147484917" r:id="rId4"/>
    <p:sldLayoutId id="2147484918" r:id="rId5"/>
    <p:sldLayoutId id="2147484919" r:id="rId6"/>
    <p:sldLayoutId id="2147484920" r:id="rId7"/>
    <p:sldLayoutId id="2147484921" r:id="rId8"/>
    <p:sldLayoutId id="2147484922" r:id="rId9"/>
    <p:sldLayoutId id="2147484923" r:id="rId10"/>
    <p:sldLayoutId id="2147484924" r:id="rId11"/>
    <p:sldLayoutId id="2147484925" r:id="rId12"/>
    <p:sldLayoutId id="2147484926" r:id="rId13"/>
    <p:sldLayoutId id="2147484927" r:id="rId14"/>
    <p:sldLayoutId id="2147484928" r:id="rId15"/>
    <p:sldLayoutId id="2147484929" r:id="rId16"/>
    <p:sldLayoutId id="2147484930" r:id="rId17"/>
    <p:sldLayoutId id="2147484931" r:id="rId18"/>
    <p:sldLayoutId id="2147484932" r:id="rId19"/>
    <p:sldLayoutId id="2147484933" r:id="rId20"/>
    <p:sldLayoutId id="2147484934" r:id="rId21"/>
    <p:sldLayoutId id="2147484935" r:id="rId22"/>
    <p:sldLayoutId id="2147484936" r:id="rId23"/>
    <p:sldLayoutId id="2147484937" r:id="rId24"/>
    <p:sldLayoutId id="2147484938" r:id="rId25"/>
    <p:sldLayoutId id="2147484939" r:id="rId26"/>
    <p:sldLayoutId id="2147484940" r:id="rId27"/>
    <p:sldLayoutId id="2147484941" r:id="rId28"/>
    <p:sldLayoutId id="2147484942" r:id="rId29"/>
    <p:sldLayoutId id="2147484943" r:id="rId30"/>
    <p:sldLayoutId id="2147484944" r:id="rId31"/>
    <p:sldLayoutId id="2147484945" r:id="rId32"/>
    <p:sldLayoutId id="2147484946" r:id="rId33"/>
    <p:sldLayoutId id="2147484947" r:id="rId34"/>
    <p:sldLayoutId id="2147484948" r:id="rId35"/>
    <p:sldLayoutId id="2147484949" r:id="rId36"/>
    <p:sldLayoutId id="2147484950" r:id="rId37"/>
    <p:sldLayoutId id="2147484951" r:id="rId38"/>
    <p:sldLayoutId id="2147484952" r:id="rId39"/>
    <p:sldLayoutId id="2147484953" r:id="rId40"/>
    <p:sldLayoutId id="2147484954" r:id="rId41"/>
    <p:sldLayoutId id="2147484955" r:id="rId42"/>
    <p:sldLayoutId id="2147484956" r:id="rId43"/>
    <p:sldLayoutId id="2147484957" r:id="rId44"/>
    <p:sldLayoutId id="2147484958" r:id="rId45"/>
    <p:sldLayoutId id="2147484959" r:id="rId46"/>
    <p:sldLayoutId id="2147484960" r:id="rId4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hemeOverride" Target="../theme/themeOverride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45.sv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45.sv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45.sv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45.sv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45.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hyperlink" Target="https://cafbaseline.com/" TargetMode="Externa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49.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azure/cloud-adoption-framework/" TargetMode="External"/><Relationship Id="rId7" Type="http://schemas.openxmlformats.org/officeDocument/2006/relationships/hyperlink" Target="http://aka.ms/adopt/learn/govern"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hyperlink" Target="https://www.youtube.com/watch?v=1Hq1oyHXbvE" TargetMode="External"/><Relationship Id="rId5" Type="http://schemas.openxmlformats.org/officeDocument/2006/relationships/hyperlink" Target="https://aka.ms/adopt/assess/govern" TargetMode="External"/><Relationship Id="rId4" Type="http://schemas.openxmlformats.org/officeDocument/2006/relationships/hyperlink" Target="https://docs.microsoft.com/en-us/azure/cloud-adoption-framework/govern/methodology"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FE9251-B980-4912-8409-81FB8A314740}"/>
              </a:ext>
            </a:extLst>
          </p:cNvPr>
          <p:cNvSpPr>
            <a:spLocks noGrp="1"/>
          </p:cNvSpPr>
          <p:nvPr>
            <p:ph type="title"/>
          </p:nvPr>
        </p:nvSpPr>
        <p:spPr>
          <a:xfrm>
            <a:off x="428681" y="2532448"/>
            <a:ext cx="10264719" cy="1793104"/>
          </a:xfrm>
        </p:spPr>
        <p:txBody>
          <a:bodyPr/>
          <a:lstStyle/>
          <a:p>
            <a:r>
              <a:rPr lang="en-US" sz="4000" dirty="0">
                <a:solidFill>
                  <a:schemeClr val="accent5"/>
                </a:solidFill>
              </a:rPr>
              <a:t>Cloud Adoption </a:t>
            </a:r>
            <a:br>
              <a:rPr lang="en-US" sz="4000" dirty="0">
                <a:solidFill>
                  <a:schemeClr val="accent5"/>
                </a:solidFill>
              </a:rPr>
            </a:br>
            <a:r>
              <a:rPr lang="en-US" sz="4000" dirty="0">
                <a:solidFill>
                  <a:schemeClr val="accent5"/>
                </a:solidFill>
              </a:rPr>
              <a:t>Framework for Azure </a:t>
            </a:r>
            <a:br>
              <a:rPr lang="en-US" sz="4000" dirty="0"/>
            </a:br>
            <a:r>
              <a:rPr lang="en-US" sz="4000" dirty="0"/>
              <a:t>Governance</a:t>
            </a:r>
          </a:p>
        </p:txBody>
      </p:sp>
    </p:spTree>
    <p:extLst>
      <p:ext uri="{BB962C8B-B14F-4D97-AF65-F5344CB8AC3E}">
        <p14:creationId xmlns:p14="http://schemas.microsoft.com/office/powerpoint/2010/main" val="25418589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sz="4000" dirty="0">
                <a:solidFill>
                  <a:schemeClr val="tx2"/>
                </a:solidFill>
              </a:rPr>
              <a:t>Cloud governance team</a:t>
            </a:r>
          </a:p>
        </p:txBody>
      </p:sp>
    </p:spTree>
    <p:extLst>
      <p:ext uri="{BB962C8B-B14F-4D97-AF65-F5344CB8AC3E}">
        <p14:creationId xmlns:p14="http://schemas.microsoft.com/office/powerpoint/2010/main" val="4236194964"/>
      </p:ext>
    </p:extLst>
  </p:cSld>
  <p:clrMapOvr>
    <a:overrideClrMapping bg1="dk1" tx1="lt1" bg2="dk2" tx2="lt2" accent1="accent1" accent2="accent2" accent3="accent3" accent4="accent4" accent5="accent5" accent6="accent6" hlink="hlink" folHlink="folHlink"/>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p:txBody>
          <a:bodyPr/>
          <a:lstStyle/>
          <a:p>
            <a:r>
              <a:rPr lang="en-US"/>
              <a:t>Cloud governance team</a:t>
            </a:r>
          </a:p>
        </p:txBody>
      </p:sp>
      <p:sp>
        <p:nvSpPr>
          <p:cNvPr id="3" name="Text Placeholder 2"/>
          <p:cNvSpPr>
            <a:spLocks noGrp="1"/>
          </p:cNvSpPr>
          <p:nvPr>
            <p:ph type="body" sz="quarter" idx="10"/>
          </p:nvPr>
        </p:nvSpPr>
        <p:spPr>
          <a:xfrm>
            <a:off x="455996" y="1298539"/>
            <a:ext cx="7375306" cy="903324"/>
          </a:xfrm>
        </p:spPr>
        <p:txBody>
          <a:bodyPr/>
          <a:lstStyle/>
          <a:p>
            <a:pPr marL="0" indent="0">
              <a:buNone/>
            </a:pPr>
            <a:r>
              <a:rPr lang="en-US" dirty="0"/>
              <a:t>A cloud governance team evaluates and manages risk tolerance, identifies high-risk areas for business, and converts risks into governing corporate policies.</a:t>
            </a:r>
          </a:p>
        </p:txBody>
      </p:sp>
      <p:sp>
        <p:nvSpPr>
          <p:cNvPr id="10" name="TextBox 9">
            <a:extLst>
              <a:ext uri="{FF2B5EF4-FFF2-40B4-BE49-F238E27FC236}">
                <a16:creationId xmlns:a16="http://schemas.microsoft.com/office/drawing/2014/main" id="{6B12E8E1-CE3A-4680-9071-F9370BECC1F7}"/>
              </a:ext>
            </a:extLst>
          </p:cNvPr>
          <p:cNvSpPr txBox="1"/>
          <p:nvPr/>
        </p:nvSpPr>
        <p:spPr>
          <a:xfrm>
            <a:off x="8855115" y="3628555"/>
            <a:ext cx="2869249" cy="6647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Ensures cloud-adoption risks and risk tolerance are properly evaluated and managed.</a:t>
            </a:r>
          </a:p>
        </p:txBody>
      </p:sp>
      <p:sp>
        <p:nvSpPr>
          <p:cNvPr id="2" name="TextBox 1">
            <a:extLst>
              <a:ext uri="{FF2B5EF4-FFF2-40B4-BE49-F238E27FC236}">
                <a16:creationId xmlns:a16="http://schemas.microsoft.com/office/drawing/2014/main" id="{F30770E8-876D-41BA-83CC-B89740E4BA82}"/>
              </a:ext>
            </a:extLst>
          </p:cNvPr>
          <p:cNvSpPr txBox="1"/>
          <p:nvPr/>
        </p:nvSpPr>
        <p:spPr>
          <a:xfrm>
            <a:off x="429537" y="2403475"/>
            <a:ext cx="6480550" cy="4311950"/>
          </a:xfrm>
          <a:prstGeom prst="rect">
            <a:avLst/>
          </a:prstGeom>
          <a:noFill/>
        </p:spPr>
        <p:txBody>
          <a:bodyPr wrap="square" lIns="0" tIns="146304" rIns="182880" bIns="146304" rtlCol="0">
            <a:noAutofit/>
          </a:bodyPr>
          <a:lstStyle/>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Determine necessity of cloud governance team.</a:t>
            </a:r>
          </a:p>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Align with other teams to:</a:t>
            </a:r>
          </a:p>
          <a:p>
            <a:pPr marL="457200" marR="0" lvl="0"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Segoe UI Semibold"/>
                <a:ea typeface="+mn-ea"/>
                <a:cs typeface="+mn-cs"/>
              </a:rPr>
              <a:t>Review your company's strategy and plan template</a:t>
            </a:r>
            <a:r>
              <a:rPr kumimoji="0" lang="en-US" sz="1400" b="0" i="0" u="none" strike="noStrike" kern="1200" cap="none" spc="0" normalizeH="0" baseline="0" noProof="0" dirty="0">
                <a:ln>
                  <a:noFill/>
                </a:ln>
                <a:solidFill>
                  <a:srgbClr val="000000"/>
                </a:solidFill>
                <a:effectLst/>
                <a:uLnTx/>
                <a:uFillTx/>
                <a:latin typeface="Segoe UI"/>
                <a:ea typeface="+mn-ea"/>
                <a:cs typeface="+mn-cs"/>
              </a:rPr>
              <a:t> with members of the cloud strategy team to understand motivations, metrics, and strategy.</a:t>
            </a:r>
          </a:p>
          <a:p>
            <a:pPr marL="457200" marR="0" lvl="0"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Segoe UI Semibold"/>
                <a:ea typeface="+mn-ea"/>
                <a:cs typeface="+mn-cs"/>
              </a:rPr>
              <a:t>Review your company's cloud adoption plan template </a:t>
            </a:r>
            <a:r>
              <a:rPr kumimoji="0" lang="en-US" sz="1400" b="0" i="0" u="none" strike="noStrike" kern="1200" cap="none" spc="0" normalizeH="0" baseline="0" noProof="0" dirty="0">
                <a:ln>
                  <a:noFill/>
                </a:ln>
                <a:solidFill>
                  <a:srgbClr val="000000"/>
                </a:solidFill>
                <a:effectLst/>
                <a:uLnTx/>
                <a:uFillTx/>
                <a:latin typeface="Segoe UI"/>
                <a:ea typeface="+mn-ea"/>
                <a:cs typeface="+mn-cs"/>
              </a:rPr>
              <a:t>with members of the cloud adoption team to understand timelines and prioritization.</a:t>
            </a:r>
          </a:p>
          <a:p>
            <a:pPr marL="457200" marR="0" lvl="0"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Segoe UI Semibold"/>
                <a:ea typeface="+mn-ea"/>
                <a:cs typeface="+mn-cs"/>
              </a:rPr>
              <a:t>Review the operation team's operations management workbook </a:t>
            </a:r>
            <a:r>
              <a:rPr kumimoji="0" lang="en-US" sz="1400" b="0" i="0" u="none" strike="noStrike" kern="1200" cap="none" spc="0" normalizeH="0" baseline="0" noProof="0" dirty="0">
                <a:ln>
                  <a:noFill/>
                </a:ln>
                <a:solidFill>
                  <a:srgbClr val="000000"/>
                </a:solidFill>
                <a:effectLst/>
                <a:uLnTx/>
                <a:uFillTx/>
                <a:latin typeface="Segoe UI"/>
                <a:ea typeface="+mn-ea"/>
                <a:cs typeface="+mn-cs"/>
              </a:rPr>
              <a:t>to understand the operational requirements and commitments that have been established with the business.</a:t>
            </a:r>
          </a:p>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Establish cadence with teams that aligns with: </a:t>
            </a:r>
          </a:p>
          <a:p>
            <a:pPr marL="457200" marR="0" lvl="0"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Release and planning cycles.</a:t>
            </a:r>
          </a:p>
          <a:p>
            <a:pPr marL="457200" marR="0" lvl="0"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The cloud strategy team to review risks of the next wave of adoption and gauge the team's level of tolerance for risks.</a:t>
            </a:r>
          </a:p>
          <a:p>
            <a:pPr marL="457200" marR="0" lvl="0"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Review and iterate.</a:t>
            </a:r>
          </a:p>
        </p:txBody>
      </p:sp>
      <p:sp>
        <p:nvSpPr>
          <p:cNvPr id="5" name="TextBox 4">
            <a:extLst>
              <a:ext uri="{FF2B5EF4-FFF2-40B4-BE49-F238E27FC236}">
                <a16:creationId xmlns:a16="http://schemas.microsoft.com/office/drawing/2014/main" id="{DE16EFB9-12CD-4DC6-8D40-2C04B70E813D}"/>
              </a:ext>
            </a:extLst>
          </p:cNvPr>
          <p:cNvSpPr txBox="1"/>
          <p:nvPr/>
        </p:nvSpPr>
        <p:spPr>
          <a:xfrm>
            <a:off x="8668701" y="2222807"/>
            <a:ext cx="2914077" cy="8385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bold"/>
                <a:ea typeface="+mn-ea"/>
                <a:cs typeface="+mn-cs"/>
              </a:rPr>
              <a:t>Cloud governance team functions</a:t>
            </a:r>
          </a:p>
        </p:txBody>
      </p:sp>
      <p:grpSp>
        <p:nvGrpSpPr>
          <p:cNvPr id="11" name="Group 10">
            <a:extLst>
              <a:ext uri="{FF2B5EF4-FFF2-40B4-BE49-F238E27FC236}">
                <a16:creationId xmlns:a16="http://schemas.microsoft.com/office/drawing/2014/main" id="{132516E0-84A8-4634-9223-DE27B8F37D03}"/>
              </a:ext>
            </a:extLst>
          </p:cNvPr>
          <p:cNvGrpSpPr/>
          <p:nvPr/>
        </p:nvGrpSpPr>
        <p:grpSpPr>
          <a:xfrm>
            <a:off x="9560330" y="701464"/>
            <a:ext cx="1130817" cy="1194149"/>
            <a:chOff x="9250477" y="4222361"/>
            <a:chExt cx="1561915" cy="1649391"/>
          </a:xfrm>
          <a:solidFill>
            <a:schemeClr val="bg1"/>
          </a:solidFill>
        </p:grpSpPr>
        <p:grpSp>
          <p:nvGrpSpPr>
            <p:cNvPr id="12" name="Group 11">
              <a:extLst>
                <a:ext uri="{FF2B5EF4-FFF2-40B4-BE49-F238E27FC236}">
                  <a16:creationId xmlns:a16="http://schemas.microsoft.com/office/drawing/2014/main" id="{C5E702DA-AA12-4043-8872-72ABE1D66816}"/>
                </a:ext>
              </a:extLst>
            </p:cNvPr>
            <p:cNvGrpSpPr/>
            <p:nvPr/>
          </p:nvGrpSpPr>
          <p:grpSpPr>
            <a:xfrm>
              <a:off x="9250477" y="4904253"/>
              <a:ext cx="291871" cy="316193"/>
              <a:chOff x="9229725" y="2642644"/>
              <a:chExt cx="457200" cy="495300"/>
            </a:xfrm>
            <a:grpFill/>
          </p:grpSpPr>
          <p:sp>
            <p:nvSpPr>
              <p:cNvPr id="40" name="Freeform: Shape 39">
                <a:extLst>
                  <a:ext uri="{FF2B5EF4-FFF2-40B4-BE49-F238E27FC236}">
                    <a16:creationId xmlns:a16="http://schemas.microsoft.com/office/drawing/2014/main" id="{7C8BD6D0-EE92-4CFD-8029-4CFBA8526F5C}"/>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23D277EE-5F32-4A9A-B7B9-1A9A98FA90A6}"/>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71137FD5-96A9-4721-9B08-A17ECEBF9A50}"/>
                </a:ext>
              </a:extLst>
            </p:cNvPr>
            <p:cNvGrpSpPr/>
            <p:nvPr/>
          </p:nvGrpSpPr>
          <p:grpSpPr>
            <a:xfrm>
              <a:off x="9889161" y="4222361"/>
              <a:ext cx="291871" cy="316194"/>
              <a:chOff x="9229725" y="2563544"/>
              <a:chExt cx="457200" cy="495302"/>
            </a:xfrm>
            <a:grpFill/>
          </p:grpSpPr>
          <p:sp>
            <p:nvSpPr>
              <p:cNvPr id="38" name="Freeform: Shape 37">
                <a:extLst>
                  <a:ext uri="{FF2B5EF4-FFF2-40B4-BE49-F238E27FC236}">
                    <a16:creationId xmlns:a16="http://schemas.microsoft.com/office/drawing/2014/main" id="{5B13FE00-3AAF-4A32-97FC-021C23CB907A}"/>
                  </a:ext>
                </a:extLst>
              </p:cNvPr>
              <p:cNvSpPr/>
              <p:nvPr/>
            </p:nvSpPr>
            <p:spPr>
              <a:xfrm>
                <a:off x="9344025" y="2563544"/>
                <a:ext cx="228599" cy="228599"/>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9CAA9EB3-D379-445A-889B-B50F45A981C9}"/>
                  </a:ext>
                </a:extLst>
              </p:cNvPr>
              <p:cNvSpPr/>
              <p:nvPr/>
            </p:nvSpPr>
            <p:spPr>
              <a:xfrm>
                <a:off x="9229725" y="2830247"/>
                <a:ext cx="457200" cy="228599"/>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3E5B3149-0C85-45EE-8671-C37270C4475C}"/>
                </a:ext>
              </a:extLst>
            </p:cNvPr>
            <p:cNvGrpSpPr/>
            <p:nvPr/>
          </p:nvGrpSpPr>
          <p:grpSpPr>
            <a:xfrm>
              <a:off x="10520521" y="4904253"/>
              <a:ext cx="291871" cy="316193"/>
              <a:chOff x="9229725" y="2642644"/>
              <a:chExt cx="457200" cy="495300"/>
            </a:xfrm>
            <a:grpFill/>
          </p:grpSpPr>
          <p:sp>
            <p:nvSpPr>
              <p:cNvPr id="36" name="Freeform: Shape 35">
                <a:extLst>
                  <a:ext uri="{FF2B5EF4-FFF2-40B4-BE49-F238E27FC236}">
                    <a16:creationId xmlns:a16="http://schemas.microsoft.com/office/drawing/2014/main" id="{BFB5B55E-A7A3-4FF4-882F-EB6C5222B874}"/>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DB7AA09F-BDBF-4577-80F9-4835D06A4033}"/>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80B0F737-3F33-4B45-A6BD-68A6B52FCAA6}"/>
                </a:ext>
              </a:extLst>
            </p:cNvPr>
            <p:cNvGrpSpPr/>
            <p:nvPr/>
          </p:nvGrpSpPr>
          <p:grpSpPr>
            <a:xfrm>
              <a:off x="10388741" y="5345213"/>
              <a:ext cx="291871" cy="316193"/>
              <a:chOff x="9229725" y="2642644"/>
              <a:chExt cx="457200" cy="495300"/>
            </a:xfrm>
            <a:grpFill/>
          </p:grpSpPr>
          <p:sp>
            <p:nvSpPr>
              <p:cNvPr id="34" name="Freeform: Shape 33">
                <a:extLst>
                  <a:ext uri="{FF2B5EF4-FFF2-40B4-BE49-F238E27FC236}">
                    <a16:creationId xmlns:a16="http://schemas.microsoft.com/office/drawing/2014/main" id="{25521667-9283-4B1A-9168-1B5CF87A38A3}"/>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0D029AB3-9D34-4E01-B1B5-35FE881A7B8A}"/>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C7C62786-AF83-4766-99D7-F3D9A3354FC3}"/>
                </a:ext>
              </a:extLst>
            </p:cNvPr>
            <p:cNvGrpSpPr/>
            <p:nvPr/>
          </p:nvGrpSpPr>
          <p:grpSpPr>
            <a:xfrm>
              <a:off x="9889161" y="5555559"/>
              <a:ext cx="291871" cy="316193"/>
              <a:chOff x="9229725" y="2642644"/>
              <a:chExt cx="457200" cy="495300"/>
            </a:xfrm>
            <a:grpFill/>
          </p:grpSpPr>
          <p:sp>
            <p:nvSpPr>
              <p:cNvPr id="32" name="Freeform: Shape 31">
                <a:extLst>
                  <a:ext uri="{FF2B5EF4-FFF2-40B4-BE49-F238E27FC236}">
                    <a16:creationId xmlns:a16="http://schemas.microsoft.com/office/drawing/2014/main" id="{0BDD64BD-3028-4498-985C-9B2D1B9ECA05}"/>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D0F370BF-9584-4768-BC4A-A76818D02818}"/>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2AD6F356-574A-4D67-BBC1-BCA7D4ADAE6F}"/>
                </a:ext>
              </a:extLst>
            </p:cNvPr>
            <p:cNvGrpSpPr/>
            <p:nvPr/>
          </p:nvGrpSpPr>
          <p:grpSpPr>
            <a:xfrm>
              <a:off x="9424753" y="5339951"/>
              <a:ext cx="291871" cy="316193"/>
              <a:chOff x="9229725" y="2642644"/>
              <a:chExt cx="457200" cy="495300"/>
            </a:xfrm>
            <a:grpFill/>
          </p:grpSpPr>
          <p:sp>
            <p:nvSpPr>
              <p:cNvPr id="30" name="Freeform: Shape 29">
                <a:extLst>
                  <a:ext uri="{FF2B5EF4-FFF2-40B4-BE49-F238E27FC236}">
                    <a16:creationId xmlns:a16="http://schemas.microsoft.com/office/drawing/2014/main" id="{CAA8C22D-2C5D-4245-A5C4-90248AE90210}"/>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93F64F56-88B0-4DA4-9163-7A341080D5E2}"/>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C6A3FF0F-6A65-46F2-9E18-6A8A724E0FC7}"/>
                </a:ext>
              </a:extLst>
            </p:cNvPr>
            <p:cNvGrpSpPr/>
            <p:nvPr/>
          </p:nvGrpSpPr>
          <p:grpSpPr>
            <a:xfrm>
              <a:off x="10388741" y="4412852"/>
              <a:ext cx="291871" cy="316193"/>
              <a:chOff x="9229725" y="2642644"/>
              <a:chExt cx="457200" cy="495300"/>
            </a:xfrm>
            <a:grpFill/>
          </p:grpSpPr>
          <p:sp>
            <p:nvSpPr>
              <p:cNvPr id="28" name="Freeform: Shape 27">
                <a:extLst>
                  <a:ext uri="{FF2B5EF4-FFF2-40B4-BE49-F238E27FC236}">
                    <a16:creationId xmlns:a16="http://schemas.microsoft.com/office/drawing/2014/main" id="{79C88FC3-0BD1-48D7-8EF8-81B0D301E81A}"/>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7629910-7CF6-4303-8AF8-31E49EA609FD}"/>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3E4E606D-75B4-4DC7-92A6-6B3BA5C4181F}"/>
                </a:ext>
              </a:extLst>
            </p:cNvPr>
            <p:cNvGrpSpPr/>
            <p:nvPr/>
          </p:nvGrpSpPr>
          <p:grpSpPr>
            <a:xfrm>
              <a:off x="9424753" y="4401159"/>
              <a:ext cx="291871" cy="316193"/>
              <a:chOff x="9229725" y="2642644"/>
              <a:chExt cx="457200" cy="495300"/>
            </a:xfrm>
            <a:grpFill/>
          </p:grpSpPr>
          <p:sp>
            <p:nvSpPr>
              <p:cNvPr id="26" name="Freeform: Shape 25">
                <a:extLst>
                  <a:ext uri="{FF2B5EF4-FFF2-40B4-BE49-F238E27FC236}">
                    <a16:creationId xmlns:a16="http://schemas.microsoft.com/office/drawing/2014/main" id="{89328776-6634-4A3E-B6A7-5DF7431A8F40}"/>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C6CDA3E-7A64-4B30-8B2E-50E542C6CA7C}"/>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7208295A-3DE0-4993-911C-6FA0270D3C77}"/>
                </a:ext>
              </a:extLst>
            </p:cNvPr>
            <p:cNvGrpSpPr/>
            <p:nvPr/>
          </p:nvGrpSpPr>
          <p:grpSpPr>
            <a:xfrm>
              <a:off x="9623426" y="4639494"/>
              <a:ext cx="828674" cy="828674"/>
              <a:chOff x="9672003" y="4688071"/>
              <a:chExt cx="731520" cy="731520"/>
            </a:xfrm>
            <a:grpFill/>
          </p:grpSpPr>
          <p:cxnSp>
            <p:nvCxnSpPr>
              <p:cNvPr id="21" name="Straight Connector 20">
                <a:extLst>
                  <a:ext uri="{FF2B5EF4-FFF2-40B4-BE49-F238E27FC236}">
                    <a16:creationId xmlns:a16="http://schemas.microsoft.com/office/drawing/2014/main" id="{D4814FAD-DB05-42D8-9753-8D5D29BFE493}"/>
                  </a:ext>
                </a:extLst>
              </p:cNvPr>
              <p:cNvCxnSpPr>
                <a:cxnSpLocks/>
              </p:cNvCxnSpPr>
              <p:nvPr/>
            </p:nvCxnSpPr>
            <p:spPr>
              <a:xfrm>
                <a:off x="9772920" y="4788988"/>
                <a:ext cx="529687" cy="529687"/>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B5F1623-2469-4ECE-AC95-FE6BE9998150}"/>
                  </a:ext>
                </a:extLst>
              </p:cNvPr>
              <p:cNvCxnSpPr>
                <a:cxnSpLocks/>
              </p:cNvCxnSpPr>
              <p:nvPr/>
            </p:nvCxnSpPr>
            <p:spPr>
              <a:xfrm flipH="1">
                <a:off x="9772920" y="4788988"/>
                <a:ext cx="529687" cy="529687"/>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49F4CE-CECD-4343-8B0E-0F781C396F4F}"/>
                  </a:ext>
                </a:extLst>
              </p:cNvPr>
              <p:cNvCxnSpPr>
                <a:cxnSpLocks/>
              </p:cNvCxnSpPr>
              <p:nvPr/>
            </p:nvCxnSpPr>
            <p:spPr>
              <a:xfrm>
                <a:off x="9672003" y="5051196"/>
                <a:ext cx="731520" cy="5270"/>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7C8FC91-6B39-4EC2-A7D5-BD49C70C9B4B}"/>
                  </a:ext>
                </a:extLst>
              </p:cNvPr>
              <p:cNvCxnSpPr>
                <a:cxnSpLocks/>
              </p:cNvCxnSpPr>
              <p:nvPr/>
            </p:nvCxnSpPr>
            <p:spPr>
              <a:xfrm rot="5400000">
                <a:off x="9672003" y="5051196"/>
                <a:ext cx="731520" cy="5270"/>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BBB9478-8FC2-4C30-A675-FC3C4163A249}"/>
                  </a:ext>
                </a:extLst>
              </p:cNvPr>
              <p:cNvSpPr/>
              <p:nvPr/>
            </p:nvSpPr>
            <p:spPr bwMode="auto">
              <a:xfrm>
                <a:off x="9892897" y="4908965"/>
                <a:ext cx="289732" cy="289732"/>
              </a:xfrm>
              <a:prstGeom prst="ellipse">
                <a:avLst/>
              </a:prstGeom>
              <a:grp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3" name="TextBox 42">
            <a:extLst>
              <a:ext uri="{FF2B5EF4-FFF2-40B4-BE49-F238E27FC236}">
                <a16:creationId xmlns:a16="http://schemas.microsoft.com/office/drawing/2014/main" id="{9C6A5F17-5302-4B00-AE1F-2E4C70FFF40F}"/>
              </a:ext>
            </a:extLst>
          </p:cNvPr>
          <p:cNvSpPr txBox="1"/>
          <p:nvPr/>
        </p:nvSpPr>
        <p:spPr>
          <a:xfrm>
            <a:off x="8855115" y="4878701"/>
            <a:ext cx="2869249" cy="8863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Identifies risks that can't be tolerated by the business, and it converts risks into governing corporate policies.</a:t>
            </a:r>
          </a:p>
        </p:txBody>
      </p:sp>
      <p:cxnSp>
        <p:nvCxnSpPr>
          <p:cNvPr id="46" name="Straight Connector 45">
            <a:extLst>
              <a:ext uri="{FF2B5EF4-FFF2-40B4-BE49-F238E27FC236}">
                <a16:creationId xmlns:a16="http://schemas.microsoft.com/office/drawing/2014/main" id="{E3503738-9140-4126-81B3-4E6E8BCB11C8}"/>
              </a:ext>
            </a:extLst>
          </p:cNvPr>
          <p:cNvCxnSpPr/>
          <p:nvPr/>
        </p:nvCxnSpPr>
        <p:spPr>
          <a:xfrm>
            <a:off x="8893215" y="45894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E05A662-AFFD-4629-B31B-A31D6491B376}"/>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6892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p:txBody>
          <a:bodyPr/>
          <a:lstStyle/>
          <a:p>
            <a:r>
              <a:rPr lang="en-US"/>
              <a:t>Cloud governance team</a:t>
            </a:r>
          </a:p>
        </p:txBody>
      </p:sp>
      <p:sp>
        <p:nvSpPr>
          <p:cNvPr id="3" name="Text Placeholder 2"/>
          <p:cNvSpPr>
            <a:spLocks noGrp="1"/>
          </p:cNvSpPr>
          <p:nvPr>
            <p:ph type="body" sz="quarter" idx="10"/>
          </p:nvPr>
        </p:nvSpPr>
        <p:spPr>
          <a:xfrm>
            <a:off x="455996" y="1298539"/>
            <a:ext cx="7375306" cy="903324"/>
          </a:xfrm>
        </p:spPr>
        <p:txBody>
          <a:bodyPr/>
          <a:lstStyle/>
          <a:p>
            <a:pPr marL="0" indent="0">
              <a:buNone/>
            </a:pPr>
            <a:r>
              <a:rPr lang="en-US" dirty="0"/>
              <a:t>A cloud governance team evaluates and manages risk tolerance, identifies high-risk areas for business, and converts risks into governing corporate policies.</a:t>
            </a:r>
          </a:p>
        </p:txBody>
      </p:sp>
      <p:sp>
        <p:nvSpPr>
          <p:cNvPr id="10" name="TextBox 9">
            <a:extLst>
              <a:ext uri="{FF2B5EF4-FFF2-40B4-BE49-F238E27FC236}">
                <a16:creationId xmlns:a16="http://schemas.microsoft.com/office/drawing/2014/main" id="{6B12E8E1-CE3A-4680-9071-F9370BECC1F7}"/>
              </a:ext>
            </a:extLst>
          </p:cNvPr>
          <p:cNvSpPr txBox="1"/>
          <p:nvPr/>
        </p:nvSpPr>
        <p:spPr>
          <a:xfrm>
            <a:off x="8855115" y="3628555"/>
            <a:ext cx="2869249" cy="6647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Ensures cloud-adoption risks and risk tolerance are properly evaluated and managed.</a:t>
            </a:r>
          </a:p>
        </p:txBody>
      </p:sp>
      <p:sp>
        <p:nvSpPr>
          <p:cNvPr id="2" name="TextBox 1">
            <a:extLst>
              <a:ext uri="{FF2B5EF4-FFF2-40B4-BE49-F238E27FC236}">
                <a16:creationId xmlns:a16="http://schemas.microsoft.com/office/drawing/2014/main" id="{F30770E8-876D-41BA-83CC-B89740E4BA82}"/>
              </a:ext>
            </a:extLst>
          </p:cNvPr>
          <p:cNvSpPr txBox="1"/>
          <p:nvPr/>
        </p:nvSpPr>
        <p:spPr>
          <a:xfrm>
            <a:off x="429536" y="2403475"/>
            <a:ext cx="6046499" cy="3432175"/>
          </a:xfrm>
          <a:prstGeom prst="rect">
            <a:avLst/>
          </a:prstGeom>
        </p:spPr>
        <p:txBody>
          <a:bodyPr wrap="square" lIns="0" tIns="146304" rIns="182880" bIns="146304" rtlCol="0">
            <a:no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0078D3"/>
                </a:solidFill>
                <a:effectLst/>
                <a:uLnTx/>
                <a:uFillTx/>
                <a:latin typeface="Segoe UI Semibold"/>
                <a:ea typeface="+mn-ea"/>
                <a:cs typeface="+mn-cs"/>
              </a:rPr>
              <a:t>Review Govern module of Cloud Adoption Framework </a:t>
            </a:r>
            <a:r>
              <a:rPr kumimoji="0" lang="en-US" sz="1600" b="0" i="0" u="none" strike="noStrike" kern="1200" cap="none" spc="0" normalizeH="0" baseline="0" noProof="0" dirty="0">
                <a:ln>
                  <a:noFill/>
                </a:ln>
                <a:solidFill>
                  <a:srgbClr val="000000"/>
                </a:solidFill>
                <a:effectLst/>
                <a:uLnTx/>
                <a:uFillTx/>
                <a:latin typeface="Segoe UI"/>
                <a:ea typeface="+mn-ea"/>
                <a:cs typeface="+mn-cs"/>
              </a:rPr>
              <a:t>(methodology, approach, and implementation).</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0078D3"/>
                </a:solidFill>
                <a:effectLst/>
                <a:uLnTx/>
                <a:uFillTx/>
                <a:latin typeface="Segoe UI Semibold"/>
                <a:ea typeface="+mn-ea"/>
                <a:cs typeface="+mn-cs"/>
              </a:rPr>
              <a:t>Complete the governance benchmark </a:t>
            </a:r>
            <a:r>
              <a:rPr kumimoji="0" lang="en-US" sz="1600" b="0" i="0" u="none" strike="noStrike" kern="1200" cap="none" spc="0" normalizeH="0" baseline="0" noProof="0" dirty="0">
                <a:ln>
                  <a:noFill/>
                </a:ln>
                <a:solidFill>
                  <a:srgbClr val="000000"/>
                </a:solidFill>
                <a:effectLst/>
                <a:uLnTx/>
                <a:uFillTx/>
                <a:latin typeface="Segoe UI"/>
                <a:ea typeface="+mn-ea"/>
                <a:cs typeface="+mn-cs"/>
              </a:rPr>
              <a:t>to assess your governance needs and priorities.</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0078D3"/>
                </a:solidFill>
                <a:effectLst/>
                <a:uLnTx/>
                <a:uFillTx/>
                <a:latin typeface="Segoe UI Semibold"/>
                <a:ea typeface="+mn-ea"/>
                <a:cs typeface="+mn-cs"/>
              </a:rPr>
              <a:t>Implement the governance MVP approach </a:t>
            </a:r>
            <a:r>
              <a:rPr kumimoji="0" lang="en-US" sz="1600" b="0" i="0" u="none" strike="noStrike" kern="1200" cap="none" spc="0" normalizeH="0" baseline="0" noProof="0" dirty="0">
                <a:ln>
                  <a:noFill/>
                </a:ln>
                <a:solidFill>
                  <a:srgbClr val="000000"/>
                </a:solidFill>
                <a:effectLst/>
                <a:uLnTx/>
                <a:uFillTx/>
                <a:latin typeface="Segoe UI"/>
                <a:ea typeface="+mn-ea"/>
                <a:cs typeface="+mn-cs"/>
              </a:rPr>
              <a:t>(initial governance best practice and configuration) that best fits your organization’s needs.</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0078D3"/>
                </a:solidFill>
                <a:effectLst/>
                <a:uLnTx/>
                <a:uFillTx/>
                <a:latin typeface="Segoe UI Semibold"/>
                <a:ea typeface="+mn-ea"/>
                <a:cs typeface="+mn-cs"/>
              </a:rPr>
              <a:t>Continuously improve governance maturity </a:t>
            </a:r>
            <a:r>
              <a:rPr kumimoji="0" lang="en-US" sz="1600" b="0" i="0" u="none" strike="noStrike" kern="1200" cap="none" spc="0" normalizeH="0" baseline="0" noProof="0" dirty="0">
                <a:ln>
                  <a:noFill/>
                </a:ln>
                <a:solidFill>
                  <a:srgbClr val="000000"/>
                </a:solidFill>
                <a:effectLst/>
                <a:uLnTx/>
                <a:uFillTx/>
                <a:latin typeface="Segoe UI"/>
                <a:ea typeface="+mn-ea"/>
                <a:cs typeface="+mn-cs"/>
              </a:rPr>
              <a:t>– align with cloud adoption plan to continue to </a:t>
            </a:r>
            <a:r>
              <a:rPr kumimoji="0" lang="en-US" sz="1600" b="1" i="0" u="none" strike="noStrike" kern="1200" cap="none" spc="0" normalizeH="0" baseline="0" noProof="0" dirty="0">
                <a:ln>
                  <a:noFill/>
                </a:ln>
                <a:solidFill>
                  <a:srgbClr val="0078D3"/>
                </a:solidFill>
                <a:effectLst/>
                <a:uLnTx/>
                <a:uFillTx/>
                <a:latin typeface="Segoe UI Semibold"/>
                <a:ea typeface="+mn-ea"/>
                <a:cs typeface="+mn-cs"/>
              </a:rPr>
              <a:t>ensure governance controls guard against changing risks and governance needs</a:t>
            </a:r>
            <a:r>
              <a:rPr kumimoji="0" lang="en-US" sz="1600" b="0" i="0" u="none" strike="noStrike" kern="1200" cap="none" spc="0" normalizeH="0" baseline="0" noProof="0" dirty="0">
                <a:ln>
                  <a:noFill/>
                </a:ln>
                <a:solidFill>
                  <a:srgbClr val="0078D3"/>
                </a:solidFill>
                <a:effectLst/>
                <a:uLnTx/>
                <a:uFillTx/>
                <a:latin typeface="Segoe UI"/>
                <a:ea typeface="+mn-ea"/>
                <a:cs typeface="+mn-cs"/>
              </a:rPr>
              <a:t>.</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As landing zones are deployed and expanded, </a:t>
            </a:r>
            <a:r>
              <a:rPr kumimoji="0" lang="en-US" sz="1600" b="1" i="0" u="none" strike="noStrike" kern="1200" cap="none" spc="0" normalizeH="0" baseline="0" noProof="0" dirty="0">
                <a:ln>
                  <a:noFill/>
                </a:ln>
                <a:solidFill>
                  <a:srgbClr val="0078D3"/>
                </a:solidFill>
                <a:effectLst/>
                <a:uLnTx/>
                <a:uFillTx/>
                <a:latin typeface="Segoe UI Semibold"/>
                <a:ea typeface="+mn-ea"/>
                <a:cs typeface="+mn-cs"/>
              </a:rPr>
              <a:t>evaluate deployments to ensure adherence to governance guidelines</a:t>
            </a:r>
            <a:r>
              <a:rPr kumimoji="0" lang="en-US" sz="1600" b="0" i="0" u="none" strike="noStrike" kern="1200" cap="none" spc="0" normalizeH="0" baseline="0" noProof="0" dirty="0">
                <a:ln>
                  <a:noFill/>
                </a:ln>
                <a:solidFill>
                  <a:srgbClr val="0078D3"/>
                </a:solidFill>
                <a:effectLst/>
                <a:uLnTx/>
                <a:uFillTx/>
                <a:latin typeface="Segoe UI"/>
                <a:ea typeface="+mn-ea"/>
                <a:cs typeface="+mn-cs"/>
              </a:rPr>
              <a:t> </a:t>
            </a:r>
            <a:r>
              <a:rPr kumimoji="0" lang="en-US" sz="1600" b="1" i="0" u="none" strike="noStrike" kern="1200" cap="none" spc="0" normalizeH="0" baseline="0" noProof="0" dirty="0">
                <a:ln>
                  <a:noFill/>
                </a:ln>
                <a:solidFill>
                  <a:srgbClr val="0078D3"/>
                </a:solidFill>
                <a:effectLst/>
                <a:uLnTx/>
                <a:uFillTx/>
                <a:latin typeface="Segoe UI Semibold"/>
                <a:ea typeface="+mn-ea"/>
                <a:cs typeface="+mn-cs"/>
              </a:rPr>
              <a:t>as new risks or governance violations might emerge</a:t>
            </a:r>
            <a:r>
              <a:rPr kumimoji="0" lang="en-US" sz="1600" b="0" i="0" u="none" strike="noStrike" kern="1200" cap="none" spc="0" normalizeH="0" baseline="0" noProof="0" dirty="0">
                <a:ln>
                  <a:noFill/>
                </a:ln>
                <a:solidFill>
                  <a:srgbClr val="0078D3"/>
                </a:solidFill>
                <a:effectLst/>
                <a:uLnTx/>
                <a:uFillTx/>
                <a:latin typeface="Segoe UI"/>
                <a:ea typeface="+mn-ea"/>
                <a:cs typeface="+mn-cs"/>
              </a:rPr>
              <a:t>.</a:t>
            </a:r>
          </a:p>
        </p:txBody>
      </p:sp>
      <p:sp>
        <p:nvSpPr>
          <p:cNvPr id="5" name="TextBox 4">
            <a:extLst>
              <a:ext uri="{FF2B5EF4-FFF2-40B4-BE49-F238E27FC236}">
                <a16:creationId xmlns:a16="http://schemas.microsoft.com/office/drawing/2014/main" id="{DE16EFB9-12CD-4DC6-8D40-2C04B70E813D}"/>
              </a:ext>
            </a:extLst>
          </p:cNvPr>
          <p:cNvSpPr txBox="1"/>
          <p:nvPr/>
        </p:nvSpPr>
        <p:spPr>
          <a:xfrm>
            <a:off x="8668701" y="2222807"/>
            <a:ext cx="2914077" cy="8385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bold"/>
                <a:ea typeface="+mn-ea"/>
                <a:cs typeface="+mn-cs"/>
              </a:rPr>
              <a:t>Cloud governance team functions</a:t>
            </a:r>
          </a:p>
        </p:txBody>
      </p:sp>
      <p:sp>
        <p:nvSpPr>
          <p:cNvPr id="43" name="TextBox 42">
            <a:extLst>
              <a:ext uri="{FF2B5EF4-FFF2-40B4-BE49-F238E27FC236}">
                <a16:creationId xmlns:a16="http://schemas.microsoft.com/office/drawing/2014/main" id="{9C6A5F17-5302-4B00-AE1F-2E4C70FFF40F}"/>
              </a:ext>
            </a:extLst>
          </p:cNvPr>
          <p:cNvSpPr txBox="1"/>
          <p:nvPr/>
        </p:nvSpPr>
        <p:spPr>
          <a:xfrm>
            <a:off x="8855115" y="4878701"/>
            <a:ext cx="2869249" cy="8863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Identifies risks that can't be tolerated by the business, and it converts risks into governing corporate policies.</a:t>
            </a:r>
          </a:p>
        </p:txBody>
      </p:sp>
      <p:cxnSp>
        <p:nvCxnSpPr>
          <p:cNvPr id="46" name="Straight Connector 45">
            <a:extLst>
              <a:ext uri="{FF2B5EF4-FFF2-40B4-BE49-F238E27FC236}">
                <a16:creationId xmlns:a16="http://schemas.microsoft.com/office/drawing/2014/main" id="{E3503738-9140-4126-81B3-4E6E8BCB11C8}"/>
              </a:ext>
            </a:extLst>
          </p:cNvPr>
          <p:cNvCxnSpPr/>
          <p:nvPr/>
        </p:nvCxnSpPr>
        <p:spPr>
          <a:xfrm>
            <a:off x="8893215" y="45894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E05A662-AFFD-4629-B31B-A31D6491B376}"/>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3F0F691-5567-4FFB-9E0F-17242AEDFE42}"/>
              </a:ext>
            </a:extLst>
          </p:cNvPr>
          <p:cNvGrpSpPr/>
          <p:nvPr/>
        </p:nvGrpSpPr>
        <p:grpSpPr>
          <a:xfrm>
            <a:off x="9560330" y="701464"/>
            <a:ext cx="1130817" cy="1194149"/>
            <a:chOff x="9250477" y="4222361"/>
            <a:chExt cx="1561915" cy="1649391"/>
          </a:xfrm>
          <a:solidFill>
            <a:schemeClr val="bg1"/>
          </a:solidFill>
        </p:grpSpPr>
        <p:grpSp>
          <p:nvGrpSpPr>
            <p:cNvPr id="44" name="Group 43">
              <a:extLst>
                <a:ext uri="{FF2B5EF4-FFF2-40B4-BE49-F238E27FC236}">
                  <a16:creationId xmlns:a16="http://schemas.microsoft.com/office/drawing/2014/main" id="{8540CAAD-6FD9-49DD-8916-6B45B94C9426}"/>
                </a:ext>
              </a:extLst>
            </p:cNvPr>
            <p:cNvGrpSpPr/>
            <p:nvPr/>
          </p:nvGrpSpPr>
          <p:grpSpPr>
            <a:xfrm>
              <a:off x="9250477" y="4904253"/>
              <a:ext cx="291871" cy="316193"/>
              <a:chOff x="9229725" y="2642644"/>
              <a:chExt cx="457200" cy="495300"/>
            </a:xfrm>
            <a:grpFill/>
          </p:grpSpPr>
          <p:sp>
            <p:nvSpPr>
              <p:cNvPr id="74" name="Freeform: Shape 73">
                <a:extLst>
                  <a:ext uri="{FF2B5EF4-FFF2-40B4-BE49-F238E27FC236}">
                    <a16:creationId xmlns:a16="http://schemas.microsoft.com/office/drawing/2014/main" id="{8E3EA1BC-5A28-4C2B-A5B7-94DA70F9D97E}"/>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C84D4AAE-A542-4EDD-87C1-4E21E451E183}"/>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B6C7BE3-A155-44D5-8B6A-CD78D1EC76CD}"/>
                </a:ext>
              </a:extLst>
            </p:cNvPr>
            <p:cNvGrpSpPr/>
            <p:nvPr/>
          </p:nvGrpSpPr>
          <p:grpSpPr>
            <a:xfrm>
              <a:off x="9889161" y="4222361"/>
              <a:ext cx="291871" cy="316194"/>
              <a:chOff x="9229725" y="2563544"/>
              <a:chExt cx="457200" cy="495302"/>
            </a:xfrm>
            <a:grpFill/>
          </p:grpSpPr>
          <p:sp>
            <p:nvSpPr>
              <p:cNvPr id="72" name="Freeform: Shape 71">
                <a:extLst>
                  <a:ext uri="{FF2B5EF4-FFF2-40B4-BE49-F238E27FC236}">
                    <a16:creationId xmlns:a16="http://schemas.microsoft.com/office/drawing/2014/main" id="{F793EE0B-D957-4294-B844-E6C7938B2CFE}"/>
                  </a:ext>
                </a:extLst>
              </p:cNvPr>
              <p:cNvSpPr/>
              <p:nvPr/>
            </p:nvSpPr>
            <p:spPr>
              <a:xfrm>
                <a:off x="9344025" y="2563544"/>
                <a:ext cx="228599" cy="228599"/>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880B7D7-E539-4C65-8455-927A4F537439}"/>
                  </a:ext>
                </a:extLst>
              </p:cNvPr>
              <p:cNvSpPr/>
              <p:nvPr/>
            </p:nvSpPr>
            <p:spPr>
              <a:xfrm>
                <a:off x="9229725" y="2830247"/>
                <a:ext cx="457200" cy="228599"/>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3AE9BFDC-957F-449B-94A5-4549D0848770}"/>
                </a:ext>
              </a:extLst>
            </p:cNvPr>
            <p:cNvGrpSpPr/>
            <p:nvPr/>
          </p:nvGrpSpPr>
          <p:grpSpPr>
            <a:xfrm>
              <a:off x="10520521" y="4904253"/>
              <a:ext cx="291871" cy="316193"/>
              <a:chOff x="9229725" y="2642644"/>
              <a:chExt cx="457200" cy="495300"/>
            </a:xfrm>
            <a:grpFill/>
          </p:grpSpPr>
          <p:sp>
            <p:nvSpPr>
              <p:cNvPr id="70" name="Freeform: Shape 69">
                <a:extLst>
                  <a:ext uri="{FF2B5EF4-FFF2-40B4-BE49-F238E27FC236}">
                    <a16:creationId xmlns:a16="http://schemas.microsoft.com/office/drawing/2014/main" id="{2E0E0120-912A-419D-AFB6-E1170BDCCAFC}"/>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581F1FB2-4E09-4EFF-907D-73F567CC032A}"/>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72B4D2A4-8B40-4A42-9740-9A9202B88A02}"/>
                </a:ext>
              </a:extLst>
            </p:cNvPr>
            <p:cNvGrpSpPr/>
            <p:nvPr/>
          </p:nvGrpSpPr>
          <p:grpSpPr>
            <a:xfrm>
              <a:off x="10388741" y="5345213"/>
              <a:ext cx="291871" cy="316193"/>
              <a:chOff x="9229725" y="2642644"/>
              <a:chExt cx="457200" cy="495300"/>
            </a:xfrm>
            <a:grpFill/>
          </p:grpSpPr>
          <p:sp>
            <p:nvSpPr>
              <p:cNvPr id="68" name="Freeform: Shape 67">
                <a:extLst>
                  <a:ext uri="{FF2B5EF4-FFF2-40B4-BE49-F238E27FC236}">
                    <a16:creationId xmlns:a16="http://schemas.microsoft.com/office/drawing/2014/main" id="{EEF0903B-ED1F-4539-8522-8016379D314A}"/>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660A9A75-6D0A-4926-8DAB-034265FA84A7}"/>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C31D1A82-5B1E-4EE8-82FD-7D45176427BA}"/>
                </a:ext>
              </a:extLst>
            </p:cNvPr>
            <p:cNvGrpSpPr/>
            <p:nvPr/>
          </p:nvGrpSpPr>
          <p:grpSpPr>
            <a:xfrm>
              <a:off x="9889161" y="5555559"/>
              <a:ext cx="291871" cy="316193"/>
              <a:chOff x="9229725" y="2642644"/>
              <a:chExt cx="457200" cy="495300"/>
            </a:xfrm>
            <a:grpFill/>
          </p:grpSpPr>
          <p:sp>
            <p:nvSpPr>
              <p:cNvPr id="66" name="Freeform: Shape 65">
                <a:extLst>
                  <a:ext uri="{FF2B5EF4-FFF2-40B4-BE49-F238E27FC236}">
                    <a16:creationId xmlns:a16="http://schemas.microsoft.com/office/drawing/2014/main" id="{EF9082DA-E269-4CE1-A86E-D6519A235E48}"/>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8E486487-4C45-4E55-9EDE-3755CA50D46F}"/>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DE0AB4F8-7163-433F-A55E-7CB001110A4F}"/>
                </a:ext>
              </a:extLst>
            </p:cNvPr>
            <p:cNvGrpSpPr/>
            <p:nvPr/>
          </p:nvGrpSpPr>
          <p:grpSpPr>
            <a:xfrm>
              <a:off x="9424753" y="5339951"/>
              <a:ext cx="291871" cy="316193"/>
              <a:chOff x="9229725" y="2642644"/>
              <a:chExt cx="457200" cy="495300"/>
            </a:xfrm>
            <a:grpFill/>
          </p:grpSpPr>
          <p:sp>
            <p:nvSpPr>
              <p:cNvPr id="64" name="Freeform: Shape 63">
                <a:extLst>
                  <a:ext uri="{FF2B5EF4-FFF2-40B4-BE49-F238E27FC236}">
                    <a16:creationId xmlns:a16="http://schemas.microsoft.com/office/drawing/2014/main" id="{8ABFC389-8F75-4E43-9870-35FC7F9A021C}"/>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D2C2842B-7D32-4F69-AD67-47345F7A4CB2}"/>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8961D344-856C-4E8F-AEB8-C1C13E4F0872}"/>
                </a:ext>
              </a:extLst>
            </p:cNvPr>
            <p:cNvGrpSpPr/>
            <p:nvPr/>
          </p:nvGrpSpPr>
          <p:grpSpPr>
            <a:xfrm>
              <a:off x="10388741" y="4412852"/>
              <a:ext cx="291871" cy="316193"/>
              <a:chOff x="9229725" y="2642644"/>
              <a:chExt cx="457200" cy="495300"/>
            </a:xfrm>
            <a:grpFill/>
          </p:grpSpPr>
          <p:sp>
            <p:nvSpPr>
              <p:cNvPr id="62" name="Freeform: Shape 61">
                <a:extLst>
                  <a:ext uri="{FF2B5EF4-FFF2-40B4-BE49-F238E27FC236}">
                    <a16:creationId xmlns:a16="http://schemas.microsoft.com/office/drawing/2014/main" id="{E09BF7E4-D757-4E23-A458-A45A1E26A307}"/>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1331983C-F892-4F54-BDDF-282CC435ADC4}"/>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3E474997-49BF-4EB9-BE6B-BCBD007A91C4}"/>
                </a:ext>
              </a:extLst>
            </p:cNvPr>
            <p:cNvGrpSpPr/>
            <p:nvPr/>
          </p:nvGrpSpPr>
          <p:grpSpPr>
            <a:xfrm>
              <a:off x="9424753" y="4401159"/>
              <a:ext cx="291871" cy="316193"/>
              <a:chOff x="9229725" y="2642644"/>
              <a:chExt cx="457200" cy="495300"/>
            </a:xfrm>
            <a:grpFill/>
          </p:grpSpPr>
          <p:sp>
            <p:nvSpPr>
              <p:cNvPr id="60" name="Freeform: Shape 59">
                <a:extLst>
                  <a:ext uri="{FF2B5EF4-FFF2-40B4-BE49-F238E27FC236}">
                    <a16:creationId xmlns:a16="http://schemas.microsoft.com/office/drawing/2014/main" id="{B050CBFA-09FF-4C78-9487-7A4319EB72AD}"/>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75AEDF58-35DD-4BE1-8A9C-4BABE56ABC2B}"/>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010D43E0-FBFD-4D60-906D-2AE859EE3D11}"/>
                </a:ext>
              </a:extLst>
            </p:cNvPr>
            <p:cNvGrpSpPr/>
            <p:nvPr/>
          </p:nvGrpSpPr>
          <p:grpSpPr>
            <a:xfrm>
              <a:off x="9623426" y="4639494"/>
              <a:ext cx="828674" cy="828674"/>
              <a:chOff x="9672003" y="4688071"/>
              <a:chExt cx="731520" cy="731520"/>
            </a:xfrm>
            <a:grpFill/>
          </p:grpSpPr>
          <p:cxnSp>
            <p:nvCxnSpPr>
              <p:cNvPr id="55" name="Straight Connector 54">
                <a:extLst>
                  <a:ext uri="{FF2B5EF4-FFF2-40B4-BE49-F238E27FC236}">
                    <a16:creationId xmlns:a16="http://schemas.microsoft.com/office/drawing/2014/main" id="{8C0128DA-206B-45D4-B018-044D5B620B45}"/>
                  </a:ext>
                </a:extLst>
              </p:cNvPr>
              <p:cNvCxnSpPr>
                <a:cxnSpLocks/>
              </p:cNvCxnSpPr>
              <p:nvPr/>
            </p:nvCxnSpPr>
            <p:spPr>
              <a:xfrm>
                <a:off x="9772920" y="4788988"/>
                <a:ext cx="529687" cy="529687"/>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C30606E-5A0E-42EE-8EEF-F7AFE613BDA1}"/>
                  </a:ext>
                </a:extLst>
              </p:cNvPr>
              <p:cNvCxnSpPr>
                <a:cxnSpLocks/>
              </p:cNvCxnSpPr>
              <p:nvPr/>
            </p:nvCxnSpPr>
            <p:spPr>
              <a:xfrm flipH="1">
                <a:off x="9772920" y="4788988"/>
                <a:ext cx="529687" cy="529687"/>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A3D3610-1B3E-488C-9497-BE420F77B69C}"/>
                  </a:ext>
                </a:extLst>
              </p:cNvPr>
              <p:cNvCxnSpPr>
                <a:cxnSpLocks/>
              </p:cNvCxnSpPr>
              <p:nvPr/>
            </p:nvCxnSpPr>
            <p:spPr>
              <a:xfrm>
                <a:off x="9672003" y="5051196"/>
                <a:ext cx="731520" cy="5270"/>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BFD2BC2-85CF-4FE7-A89B-2ED8F2603C54}"/>
                  </a:ext>
                </a:extLst>
              </p:cNvPr>
              <p:cNvCxnSpPr>
                <a:cxnSpLocks/>
              </p:cNvCxnSpPr>
              <p:nvPr/>
            </p:nvCxnSpPr>
            <p:spPr>
              <a:xfrm rot="5400000">
                <a:off x="9672003" y="5051196"/>
                <a:ext cx="731520" cy="5270"/>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CCC2A63E-23F2-4E77-B122-DFB2A5622548}"/>
                  </a:ext>
                </a:extLst>
              </p:cNvPr>
              <p:cNvSpPr/>
              <p:nvPr/>
            </p:nvSpPr>
            <p:spPr bwMode="auto">
              <a:xfrm>
                <a:off x="9892897" y="4908965"/>
                <a:ext cx="289732" cy="289732"/>
              </a:xfrm>
              <a:prstGeom prst="ellipse">
                <a:avLst/>
              </a:prstGeom>
              <a:grp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5656213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sz="4000" dirty="0"/>
              <a:t>Governance as actionable model</a:t>
            </a:r>
          </a:p>
        </p:txBody>
      </p:sp>
    </p:spTree>
    <p:extLst>
      <p:ext uri="{BB962C8B-B14F-4D97-AF65-F5344CB8AC3E}">
        <p14:creationId xmlns:p14="http://schemas.microsoft.com/office/powerpoint/2010/main" val="36864543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1AA91A3-0024-4402-AA0C-1469B75CC091}"/>
              </a:ext>
            </a:extLst>
          </p:cNvPr>
          <p:cNvSpPr/>
          <p:nvPr/>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p:txBody>
          <a:bodyPr/>
          <a:lstStyle/>
          <a:p>
            <a:r>
              <a:rPr lang="en-US"/>
              <a:t>Cost management</a:t>
            </a:r>
          </a:p>
        </p:txBody>
      </p:sp>
      <p:sp>
        <p:nvSpPr>
          <p:cNvPr id="3" name="Text Placeholder 2"/>
          <p:cNvSpPr>
            <a:spLocks noGrp="1"/>
          </p:cNvSpPr>
          <p:nvPr>
            <p:ph type="body" sz="quarter" idx="10"/>
          </p:nvPr>
        </p:nvSpPr>
        <p:spPr>
          <a:xfrm>
            <a:off x="455996" y="1298539"/>
            <a:ext cx="7173948" cy="903324"/>
          </a:xfrm>
        </p:spPr>
        <p:txBody>
          <a:bodyPr/>
          <a:lstStyle/>
          <a:p>
            <a:pPr marL="0" indent="0">
              <a:buNone/>
            </a:pPr>
            <a:r>
              <a:rPr lang="en-US" dirty="0"/>
              <a:t>Establish controls and processes to ensure proper allocation of cost across business units, implement cost guardrails, and analyze the cost of applications.</a:t>
            </a:r>
          </a:p>
        </p:txBody>
      </p:sp>
      <p:sp>
        <p:nvSpPr>
          <p:cNvPr id="7" name="TextBox 6">
            <a:extLst>
              <a:ext uri="{FF2B5EF4-FFF2-40B4-BE49-F238E27FC236}">
                <a16:creationId xmlns:a16="http://schemas.microsoft.com/office/drawing/2014/main" id="{A3A4D807-821E-4803-940D-B7A3AF512C55}"/>
              </a:ext>
            </a:extLst>
          </p:cNvPr>
          <p:cNvSpPr txBox="1"/>
          <p:nvPr/>
        </p:nvSpPr>
        <p:spPr>
          <a:xfrm>
            <a:off x="455996" y="2416150"/>
            <a:ext cx="7101559" cy="3110595"/>
          </a:xfrm>
          <a:prstGeom prst="rect">
            <a:avLst/>
          </a:prstGeom>
          <a:noFill/>
        </p:spPr>
        <p:txBody>
          <a:bodyPr wrap="square" lIns="0" tIns="146304" rIns="182880" bIns="146304" rtlCol="0">
            <a:spAutoFit/>
          </a:bodyPr>
          <a:lstStyle/>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Define</a:t>
            </a:r>
          </a:p>
          <a:p>
            <a:pPr marL="457200" marR="0" lvl="0"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Enterprise Enrollment Hierarchy Process and RACI Azure Cost Management Budgets and Alerts + RACI</a:t>
            </a:r>
          </a:p>
          <a:p>
            <a:pPr marL="457200" marR="0" lvl="0"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Cost Management RBAC Model</a:t>
            </a:r>
          </a:p>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Define Cost Management Policies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Tagging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Allowed VM SKUs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Allowed Storage SKUs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Allowed Networking SKUs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Allowed Database SKUs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63A62E05-8D51-4F5A-90D7-302BFEC6F520}"/>
              </a:ext>
            </a:extLst>
          </p:cNvPr>
          <p:cNvGrpSpPr/>
          <p:nvPr/>
        </p:nvGrpSpPr>
        <p:grpSpPr>
          <a:xfrm>
            <a:off x="9596486" y="778785"/>
            <a:ext cx="1058505" cy="1058505"/>
            <a:chOff x="9686888" y="796850"/>
            <a:chExt cx="892250" cy="892250"/>
          </a:xfrm>
        </p:grpSpPr>
        <p:pic>
          <p:nvPicPr>
            <p:cNvPr id="12" name="Graphic 11">
              <a:extLst>
                <a:ext uri="{FF2B5EF4-FFF2-40B4-BE49-F238E27FC236}">
                  <a16:creationId xmlns:a16="http://schemas.microsoft.com/office/drawing/2014/main" id="{33F80483-63BA-4CAF-A8FA-5686F3AD22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5363" y="1090575"/>
              <a:ext cx="495300" cy="304800"/>
            </a:xfrm>
            <a:prstGeom prst="rect">
              <a:avLst/>
            </a:prstGeom>
          </p:spPr>
        </p:pic>
        <p:sp>
          <p:nvSpPr>
            <p:cNvPr id="13" name="Oval 12">
              <a:extLst>
                <a:ext uri="{FF2B5EF4-FFF2-40B4-BE49-F238E27FC236}">
                  <a16:creationId xmlns:a16="http://schemas.microsoft.com/office/drawing/2014/main" id="{AEAD06CB-73BD-4BBC-9F67-EC79E30F7420}"/>
                </a:ext>
              </a:extLst>
            </p:cNvPr>
            <p:cNvSpPr/>
            <p:nvPr/>
          </p:nvSpPr>
          <p:spPr bwMode="auto">
            <a:xfrm>
              <a:off x="9686888" y="796850"/>
              <a:ext cx="892250" cy="892250"/>
            </a:xfrm>
            <a:prstGeom prst="ellipse">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38F2D40D-B62C-483E-ACE5-D5656F5587E8}"/>
              </a:ext>
            </a:extLst>
          </p:cNvPr>
          <p:cNvSpPr txBox="1"/>
          <p:nvPr/>
        </p:nvSpPr>
        <p:spPr>
          <a:xfrm>
            <a:off x="8855115" y="3628555"/>
            <a:ext cx="3336885" cy="194514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Policy</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Cost Management PBI Application in Azure Marketplace</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Advisor</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Portal</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EA Content Pack</a:t>
            </a:r>
          </a:p>
        </p:txBody>
      </p:sp>
      <p:sp>
        <p:nvSpPr>
          <p:cNvPr id="16" name="TextBox 15">
            <a:extLst>
              <a:ext uri="{FF2B5EF4-FFF2-40B4-BE49-F238E27FC236}">
                <a16:creationId xmlns:a16="http://schemas.microsoft.com/office/drawing/2014/main" id="{F44B7F49-1611-4C54-B97F-3E89EE7C44C7}"/>
              </a:ext>
            </a:extLst>
          </p:cNvPr>
          <p:cNvSpPr txBox="1"/>
          <p:nvPr/>
        </p:nvSpPr>
        <p:spPr>
          <a:xfrm>
            <a:off x="8668701" y="2222807"/>
            <a:ext cx="2914077" cy="8385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bold"/>
                <a:ea typeface="+mn-ea"/>
                <a:cs typeface="+mn-cs"/>
              </a:rPr>
              <a:t>Azure tools and services</a:t>
            </a:r>
          </a:p>
        </p:txBody>
      </p:sp>
      <p:cxnSp>
        <p:nvCxnSpPr>
          <p:cNvPr id="48" name="Straight Connector 47">
            <a:extLst>
              <a:ext uri="{FF2B5EF4-FFF2-40B4-BE49-F238E27FC236}">
                <a16:creationId xmlns:a16="http://schemas.microsoft.com/office/drawing/2014/main" id="{3B732444-AC5F-4A66-9FA1-154ED1673580}"/>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0247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p:txBody>
          <a:bodyPr/>
          <a:lstStyle/>
          <a:p>
            <a:r>
              <a:rPr lang="en-US"/>
              <a:t>Security baseline</a:t>
            </a:r>
          </a:p>
        </p:txBody>
      </p:sp>
      <p:sp>
        <p:nvSpPr>
          <p:cNvPr id="3" name="Text Placeholder 2"/>
          <p:cNvSpPr>
            <a:spLocks noGrp="1"/>
          </p:cNvSpPr>
          <p:nvPr>
            <p:ph type="body" sz="quarter" idx="10"/>
          </p:nvPr>
        </p:nvSpPr>
        <p:spPr>
          <a:xfrm>
            <a:off x="455995" y="1298539"/>
            <a:ext cx="7453864" cy="595548"/>
          </a:xfrm>
        </p:spPr>
        <p:txBody>
          <a:bodyPr/>
          <a:lstStyle/>
          <a:p>
            <a:pPr marL="0" indent="0">
              <a:buNone/>
            </a:pPr>
            <a:r>
              <a:rPr lang="en-US" dirty="0"/>
              <a:t>Establish policies to protect your network, assets, and data –</a:t>
            </a:r>
          </a:p>
          <a:p>
            <a:pPr marL="0" indent="0">
              <a:buNone/>
            </a:pPr>
            <a:r>
              <a:rPr lang="en-US" dirty="0"/>
              <a:t>residing on cloud provider platform(s).</a:t>
            </a:r>
          </a:p>
        </p:txBody>
      </p:sp>
      <p:sp>
        <p:nvSpPr>
          <p:cNvPr id="7" name="TextBox 6">
            <a:extLst>
              <a:ext uri="{FF2B5EF4-FFF2-40B4-BE49-F238E27FC236}">
                <a16:creationId xmlns:a16="http://schemas.microsoft.com/office/drawing/2014/main" id="{A3A4D807-821E-4803-940D-B7A3AF512C55}"/>
              </a:ext>
            </a:extLst>
          </p:cNvPr>
          <p:cNvSpPr txBox="1"/>
          <p:nvPr/>
        </p:nvSpPr>
        <p:spPr>
          <a:xfrm>
            <a:off x="455995" y="2190756"/>
            <a:ext cx="6702947" cy="4586897"/>
          </a:xfrm>
          <a:prstGeom prst="rect">
            <a:avLst/>
          </a:prstGeom>
          <a:noFill/>
        </p:spPr>
        <p:txBody>
          <a:bodyPr wrap="square" lIns="0" tIns="146304" rIns="182880" bIns="146304" rtlCol="0">
            <a:spAutoFit/>
          </a:bodyPr>
          <a:lstStyle/>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Document risks, business tolerance, and mitigation strategies related to the security of:</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Data and assets:</a:t>
            </a:r>
            <a:r>
              <a:rPr kumimoji="0" lang="en-US" sz="1400" b="0" i="0" u="none" strike="noStrike" kern="1200" cap="none" spc="0" normalizeH="0" baseline="0" noProof="0" dirty="0">
                <a:ln>
                  <a:noFill/>
                </a:ln>
                <a:solidFill>
                  <a:srgbClr val="000000"/>
                </a:solidFill>
                <a:effectLst/>
                <a:uLnTx/>
                <a:uFillTx/>
                <a:latin typeface="Segoe UI"/>
                <a:ea typeface="+mn-ea"/>
                <a:cs typeface="+mn-cs"/>
              </a:rPr>
              <a:t> develop clear, simple, and well-communicated guidelines to identify, protect, and monitor the most important data assets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Network:</a:t>
            </a:r>
            <a:r>
              <a:rPr kumimoji="0" lang="en-US" sz="1400" b="0" i="0" u="none" strike="noStrike" kern="1200" cap="none" spc="0" normalizeH="0" baseline="0" noProof="0" dirty="0">
                <a:ln>
                  <a:noFill/>
                </a:ln>
                <a:solidFill>
                  <a:srgbClr val="000000"/>
                </a:solidFill>
                <a:effectLst/>
                <a:uLnTx/>
                <a:uFillTx/>
                <a:latin typeface="Segoe UI"/>
                <a:ea typeface="+mn-ea"/>
                <a:cs typeface="+mn-cs"/>
              </a:rPr>
              <a:t> control and monitor any allowed communication between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on-premises environment and cloud workloads. </a:t>
            </a:r>
          </a:p>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Implement these best practices for corporate policy:</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Network requirements:</a:t>
            </a:r>
            <a:r>
              <a:rPr kumimoji="0" lang="en-US" sz="1400" b="0" i="0" u="none" strike="noStrike" kern="1200" cap="none" spc="0" normalizeH="0" baseline="0" noProof="0" dirty="0">
                <a:ln>
                  <a:noFill/>
                </a:ln>
                <a:solidFill>
                  <a:srgbClr val="000000"/>
                </a:solidFill>
                <a:effectLst/>
                <a:uLnTx/>
                <a:uFillTx/>
                <a:latin typeface="Segoe UI"/>
                <a:ea typeface="+mn-ea"/>
                <a:cs typeface="+mn-cs"/>
              </a:rPr>
              <a:t> on-premises networks must be secured against potential unauthorized access from cloud-based resources.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Hybrid identity strategies:</a:t>
            </a:r>
            <a:r>
              <a:rPr kumimoji="0" lang="en-US" sz="1400" b="0" i="0" u="none" strike="noStrike" kern="1200" cap="none" spc="0" normalizeH="0" baseline="0" noProof="0" dirty="0">
                <a:ln>
                  <a:noFill/>
                </a:ln>
                <a:solidFill>
                  <a:srgbClr val="000000"/>
                </a:solidFill>
                <a:effectLst/>
                <a:uLnTx/>
                <a:uFillTx/>
                <a:latin typeface="Segoe UI"/>
                <a:ea typeface="+mn-ea"/>
                <a:cs typeface="+mn-cs"/>
              </a:rPr>
              <a:t> a key factor in structuring cloud-based identity services is the level of integration required with existing on-premises identity infrastructure.</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Encryption: </a:t>
            </a:r>
            <a:r>
              <a:rPr kumimoji="0" lang="en-US" sz="1400" b="0" i="0" u="none" strike="noStrike" kern="1200" cap="none" spc="0" normalizeH="0" baseline="0" noProof="0" dirty="0">
                <a:ln>
                  <a:noFill/>
                </a:ln>
                <a:solidFill>
                  <a:srgbClr val="000000"/>
                </a:solidFill>
                <a:effectLst/>
                <a:uLnTx/>
                <a:uFillTx/>
                <a:latin typeface="Segoe UI"/>
                <a:ea typeface="+mn-ea"/>
                <a:cs typeface="+mn-cs"/>
              </a:rPr>
              <a:t>encryption mechanisms vary in cost and complexity, and both technical and policy requirements and can influence decisions on how encryption is applied and how to store and manage critical secrets and keys</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Security Baseline policies: </a:t>
            </a:r>
            <a:r>
              <a:rPr kumimoji="0" lang="en-US" sz="1400" b="0" i="0" u="none" strike="noStrike" kern="1200" cap="none" spc="0" normalizeH="0" baseline="0" noProof="0" dirty="0">
                <a:ln>
                  <a:noFill/>
                </a:ln>
                <a:solidFill>
                  <a:srgbClr val="000000"/>
                </a:solidFill>
                <a:effectLst/>
                <a:uLnTx/>
                <a:uFillTx/>
                <a:latin typeface="Segoe UI"/>
                <a:ea typeface="+mn-ea"/>
                <a:cs typeface="+mn-cs"/>
              </a:rPr>
              <a:t>processes that manage updates to security policy based on inputs from stakeholders. (e.g., initial risk assessment and planning, deployment planning and testing, and quarterly review and planning)</a:t>
            </a:r>
          </a:p>
        </p:txBody>
      </p:sp>
      <p:sp>
        <p:nvSpPr>
          <p:cNvPr id="9" name="Rectangle 8">
            <a:extLst>
              <a:ext uri="{FF2B5EF4-FFF2-40B4-BE49-F238E27FC236}">
                <a16:creationId xmlns:a16="http://schemas.microsoft.com/office/drawing/2014/main" id="{23827915-4D02-45CA-8F7F-8EB69D90EF91}"/>
              </a:ext>
            </a:extLst>
          </p:cNvPr>
          <p:cNvSpPr/>
          <p:nvPr/>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1FB6CB2D-06BD-45FD-B356-052A036A714E}"/>
              </a:ext>
            </a:extLst>
          </p:cNvPr>
          <p:cNvSpPr txBox="1"/>
          <p:nvPr/>
        </p:nvSpPr>
        <p:spPr>
          <a:xfrm>
            <a:off x="8855115" y="3628555"/>
            <a:ext cx="3336885" cy="285001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Policy</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Security Center</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Sentinel</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Subscription Design</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Encryption</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Hybrid Identity</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Networking</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Automation</a:t>
            </a:r>
          </a:p>
        </p:txBody>
      </p:sp>
      <p:sp>
        <p:nvSpPr>
          <p:cNvPr id="15" name="TextBox 14">
            <a:extLst>
              <a:ext uri="{FF2B5EF4-FFF2-40B4-BE49-F238E27FC236}">
                <a16:creationId xmlns:a16="http://schemas.microsoft.com/office/drawing/2014/main" id="{69FECC88-A209-4FE2-A5FC-1393B5A5C3F4}"/>
              </a:ext>
            </a:extLst>
          </p:cNvPr>
          <p:cNvSpPr txBox="1"/>
          <p:nvPr/>
        </p:nvSpPr>
        <p:spPr>
          <a:xfrm>
            <a:off x="8668701" y="2222807"/>
            <a:ext cx="2914077" cy="8385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bold"/>
                <a:ea typeface="+mn-ea"/>
                <a:cs typeface="+mn-cs"/>
              </a:rPr>
              <a:t>Azure tools and services</a:t>
            </a:r>
          </a:p>
        </p:txBody>
      </p:sp>
      <p:cxnSp>
        <p:nvCxnSpPr>
          <p:cNvPr id="16" name="Straight Connector 15">
            <a:extLst>
              <a:ext uri="{FF2B5EF4-FFF2-40B4-BE49-F238E27FC236}">
                <a16:creationId xmlns:a16="http://schemas.microsoft.com/office/drawing/2014/main" id="{AC7E4E89-8C06-477C-A597-E38A1F37DE50}"/>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3E1A715-0236-4F2D-B79A-4BD27A6408DE}"/>
              </a:ext>
            </a:extLst>
          </p:cNvPr>
          <p:cNvGrpSpPr/>
          <p:nvPr/>
        </p:nvGrpSpPr>
        <p:grpSpPr>
          <a:xfrm>
            <a:off x="9596486" y="778785"/>
            <a:ext cx="1058505" cy="1058505"/>
            <a:chOff x="9686888" y="796850"/>
            <a:chExt cx="892250" cy="892250"/>
          </a:xfrm>
        </p:grpSpPr>
        <p:pic>
          <p:nvPicPr>
            <p:cNvPr id="18" name="Graphic 17">
              <a:extLst>
                <a:ext uri="{FF2B5EF4-FFF2-40B4-BE49-F238E27FC236}">
                  <a16:creationId xmlns:a16="http://schemas.microsoft.com/office/drawing/2014/main" id="{52410595-46B7-4D51-9C92-DBD09A1203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5363" y="1090575"/>
              <a:ext cx="495300" cy="304800"/>
            </a:xfrm>
            <a:prstGeom prst="rect">
              <a:avLst/>
            </a:prstGeom>
          </p:spPr>
        </p:pic>
        <p:sp>
          <p:nvSpPr>
            <p:cNvPr id="19" name="Oval 18">
              <a:extLst>
                <a:ext uri="{FF2B5EF4-FFF2-40B4-BE49-F238E27FC236}">
                  <a16:creationId xmlns:a16="http://schemas.microsoft.com/office/drawing/2014/main" id="{AC5E563C-84EC-484E-8084-180A7D9B569C}"/>
                </a:ext>
              </a:extLst>
            </p:cNvPr>
            <p:cNvSpPr/>
            <p:nvPr/>
          </p:nvSpPr>
          <p:spPr bwMode="auto">
            <a:xfrm>
              <a:off x="9686888" y="796850"/>
              <a:ext cx="892250" cy="892250"/>
            </a:xfrm>
            <a:prstGeom prst="ellipse">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7193338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p:txBody>
          <a:bodyPr/>
          <a:lstStyle/>
          <a:p>
            <a:r>
              <a:rPr lang="en-US"/>
              <a:t>Resource consistency</a:t>
            </a:r>
          </a:p>
        </p:txBody>
      </p:sp>
      <p:sp>
        <p:nvSpPr>
          <p:cNvPr id="3" name="Text Placeholder 2"/>
          <p:cNvSpPr>
            <a:spLocks noGrp="1"/>
          </p:cNvSpPr>
          <p:nvPr>
            <p:ph type="body" sz="quarter" idx="10"/>
          </p:nvPr>
        </p:nvSpPr>
        <p:spPr>
          <a:xfrm>
            <a:off x="455995" y="1298539"/>
            <a:ext cx="9384447" cy="595548"/>
          </a:xfrm>
        </p:spPr>
        <p:txBody>
          <a:bodyPr/>
          <a:lstStyle/>
          <a:p>
            <a:pPr marL="0" indent="0">
              <a:buNone/>
            </a:pPr>
            <a:r>
              <a:rPr lang="en-US" dirty="0"/>
              <a:t>Implement the foundation for governance best practices –</a:t>
            </a:r>
          </a:p>
          <a:p>
            <a:pPr marL="0" indent="0">
              <a:buNone/>
            </a:pPr>
            <a:r>
              <a:rPr lang="en-US" dirty="0"/>
              <a:t>with correct resource organization.</a:t>
            </a:r>
          </a:p>
        </p:txBody>
      </p:sp>
      <p:sp>
        <p:nvSpPr>
          <p:cNvPr id="5" name="TextBox 4">
            <a:extLst>
              <a:ext uri="{FF2B5EF4-FFF2-40B4-BE49-F238E27FC236}">
                <a16:creationId xmlns:a16="http://schemas.microsoft.com/office/drawing/2014/main" id="{4A665C32-9CCF-43CF-9DB0-439D8D3657D8}"/>
              </a:ext>
            </a:extLst>
          </p:cNvPr>
          <p:cNvSpPr txBox="1"/>
          <p:nvPr/>
        </p:nvSpPr>
        <p:spPr>
          <a:xfrm>
            <a:off x="427038" y="2403475"/>
            <a:ext cx="7295029" cy="4268861"/>
          </a:xfrm>
          <a:prstGeom prst="rect">
            <a:avLst/>
          </a:prstGeom>
          <a:noFill/>
        </p:spPr>
        <p:txBody>
          <a:bodyPr wrap="square" lIns="0" tIns="146304" rIns="182880" bIns="146304" rtlCol="0">
            <a:spAutoFit/>
          </a:bodyPr>
          <a:lstStyle/>
          <a:p>
            <a:pPr marL="0" marR="0" lvl="1"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Define Azure Management Groups &amp; Subscriptions model and RACI</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To reflect security, operations and business/accounting hierarchies</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To group similar resources into logical collections</a:t>
            </a:r>
          </a:p>
          <a:p>
            <a:pPr marL="0" marR="0" lvl="1"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Define resource consistency roles &amp; responsibilities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To further group applications or workloads into deployment and operations units</a:t>
            </a:r>
          </a:p>
          <a:p>
            <a:pPr marL="0" marR="0" lvl="1"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Define Resource Consistency Policies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Naming Conventions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Tagging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Allowed Locations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Allowed Resource Types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Allowed Extensions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Auditing</a:t>
            </a:r>
          </a:p>
          <a:p>
            <a:pPr marL="0" marR="0" lvl="0" indent="0" algn="l" defTabSz="914400" rtl="0" eaLnBrk="1" fontAlgn="auto" latinLnBrk="0" hangingPunct="1">
              <a:lnSpc>
                <a:spcPct val="90000"/>
              </a:lnSpc>
              <a:spcBef>
                <a:spcPts val="0"/>
              </a:spcBef>
              <a:spcAft>
                <a:spcPts val="8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34D817DD-9384-4D4A-8355-CE0EEEB8C3B7}"/>
              </a:ext>
            </a:extLst>
          </p:cNvPr>
          <p:cNvSpPr/>
          <p:nvPr/>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E3C4C334-1A7B-456D-AC40-DDD2905EF02D}"/>
              </a:ext>
            </a:extLst>
          </p:cNvPr>
          <p:cNvSpPr txBox="1"/>
          <p:nvPr/>
        </p:nvSpPr>
        <p:spPr>
          <a:xfrm>
            <a:off x="8855115" y="3628555"/>
            <a:ext cx="3336885" cy="2474524"/>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Policy</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Monitor</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Advisor</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Resource Manager Templates</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Resource Graph</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Management Groups</a:t>
            </a:r>
          </a:p>
          <a:p>
            <a:pPr marL="0" marR="0" lvl="0" indent="0" algn="l" defTabSz="914400" rtl="0" eaLnBrk="1" fontAlgn="auto" latinLnBrk="0" hangingPunct="1">
              <a:lnSpc>
                <a:spcPct val="90000"/>
              </a:lnSpc>
              <a:spcBef>
                <a:spcPts val="0"/>
              </a:spcBef>
              <a:spcAft>
                <a:spcPts val="12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F2EF961A-F61F-4590-B064-8188325CE1D2}"/>
              </a:ext>
            </a:extLst>
          </p:cNvPr>
          <p:cNvSpPr txBox="1"/>
          <p:nvPr/>
        </p:nvSpPr>
        <p:spPr>
          <a:xfrm>
            <a:off x="8668701" y="2222807"/>
            <a:ext cx="2914077" cy="8385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bold"/>
                <a:ea typeface="+mn-ea"/>
                <a:cs typeface="+mn-cs"/>
              </a:rPr>
              <a:t>Azure tools and services</a:t>
            </a:r>
          </a:p>
        </p:txBody>
      </p:sp>
      <p:cxnSp>
        <p:nvCxnSpPr>
          <p:cNvPr id="16" name="Straight Connector 15">
            <a:extLst>
              <a:ext uri="{FF2B5EF4-FFF2-40B4-BE49-F238E27FC236}">
                <a16:creationId xmlns:a16="http://schemas.microsoft.com/office/drawing/2014/main" id="{B23E7114-1303-4340-815A-C9CC6EBBB572}"/>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1777652-3652-4ACC-9E23-51E5C4450F1F}"/>
              </a:ext>
            </a:extLst>
          </p:cNvPr>
          <p:cNvGrpSpPr/>
          <p:nvPr/>
        </p:nvGrpSpPr>
        <p:grpSpPr>
          <a:xfrm>
            <a:off x="9596486" y="778785"/>
            <a:ext cx="1058505" cy="1058505"/>
            <a:chOff x="9686888" y="796850"/>
            <a:chExt cx="892250" cy="892250"/>
          </a:xfrm>
        </p:grpSpPr>
        <p:pic>
          <p:nvPicPr>
            <p:cNvPr id="18" name="Graphic 17">
              <a:extLst>
                <a:ext uri="{FF2B5EF4-FFF2-40B4-BE49-F238E27FC236}">
                  <a16:creationId xmlns:a16="http://schemas.microsoft.com/office/drawing/2014/main" id="{EC8EBB07-9FBC-460A-82EF-F6F724685F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5363" y="1090575"/>
              <a:ext cx="495300" cy="304800"/>
            </a:xfrm>
            <a:prstGeom prst="rect">
              <a:avLst/>
            </a:prstGeom>
          </p:spPr>
        </p:pic>
        <p:sp>
          <p:nvSpPr>
            <p:cNvPr id="19" name="Oval 18">
              <a:extLst>
                <a:ext uri="{FF2B5EF4-FFF2-40B4-BE49-F238E27FC236}">
                  <a16:creationId xmlns:a16="http://schemas.microsoft.com/office/drawing/2014/main" id="{0D4136D9-638A-4F1D-A429-8EB838121EE6}"/>
                </a:ext>
              </a:extLst>
            </p:cNvPr>
            <p:cNvSpPr/>
            <p:nvPr/>
          </p:nvSpPr>
          <p:spPr bwMode="auto">
            <a:xfrm>
              <a:off x="9686888" y="796850"/>
              <a:ext cx="892250" cy="892250"/>
            </a:xfrm>
            <a:prstGeom prst="ellipse">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73646589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p:txBody>
          <a:bodyPr/>
          <a:lstStyle/>
          <a:p>
            <a:r>
              <a:rPr lang="en-US"/>
              <a:t>Identity baseline</a:t>
            </a:r>
          </a:p>
        </p:txBody>
      </p:sp>
      <p:sp>
        <p:nvSpPr>
          <p:cNvPr id="3" name="Text Placeholder 2"/>
          <p:cNvSpPr>
            <a:spLocks noGrp="1"/>
          </p:cNvSpPr>
          <p:nvPr>
            <p:ph type="body" sz="quarter" idx="10"/>
          </p:nvPr>
        </p:nvSpPr>
        <p:spPr>
          <a:xfrm>
            <a:off x="455995" y="1298539"/>
            <a:ext cx="9384447" cy="595548"/>
          </a:xfrm>
        </p:spPr>
        <p:txBody>
          <a:bodyPr/>
          <a:lstStyle/>
          <a:p>
            <a:pPr marL="0" indent="0">
              <a:buNone/>
            </a:pPr>
            <a:r>
              <a:rPr lang="en-US" dirty="0"/>
              <a:t>Protect your data and assets in the cloud –</a:t>
            </a:r>
          </a:p>
          <a:p>
            <a:pPr marL="0" indent="0">
              <a:buNone/>
            </a:pPr>
            <a:r>
              <a:rPr lang="en-US" dirty="0"/>
              <a:t>implementing identity management and access control. </a:t>
            </a:r>
          </a:p>
        </p:txBody>
      </p:sp>
      <p:sp>
        <p:nvSpPr>
          <p:cNvPr id="8" name="TextBox 7">
            <a:extLst>
              <a:ext uri="{FF2B5EF4-FFF2-40B4-BE49-F238E27FC236}">
                <a16:creationId xmlns:a16="http://schemas.microsoft.com/office/drawing/2014/main" id="{A189F3BA-D7B7-43BB-9184-9A5688B533DF}"/>
              </a:ext>
            </a:extLst>
          </p:cNvPr>
          <p:cNvSpPr txBox="1"/>
          <p:nvPr/>
        </p:nvSpPr>
        <p:spPr>
          <a:xfrm>
            <a:off x="455995" y="2403475"/>
            <a:ext cx="7147487" cy="3825663"/>
          </a:xfrm>
          <a:prstGeom prst="rect">
            <a:avLst/>
          </a:prstGeom>
          <a:noFill/>
        </p:spPr>
        <p:txBody>
          <a:bodyPr wrap="square" lIns="0">
            <a:spAutoFit/>
          </a:bodyPr>
          <a:lstStyle/>
          <a:p>
            <a:pPr marL="0" marR="0" lvl="1"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Define Azure RBAC Model</a:t>
            </a:r>
          </a:p>
          <a:p>
            <a:pPr marL="457200" marR="0" lvl="1" indent="-225425"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Using RBAC can segregate duties within a team and grant only the amount of access to users that they need to perform their jobs. Instead of giving everybody unrestricted permissions in an Azure subscription or resources, only certain actions with narrow scope can be allowed.</a:t>
            </a:r>
          </a:p>
          <a:p>
            <a:pPr marL="0" marR="0" lvl="1"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Define Azure Access Management Process and RACI</a:t>
            </a:r>
          </a:p>
          <a:p>
            <a:pPr marL="457200" marR="0" lvl="1" indent="-225425"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Several options are available for managing identity in a cloud environment which vary in cost and complexity. </a:t>
            </a:r>
          </a:p>
          <a:p>
            <a:pPr marL="457200" marR="0" lvl="1" indent="-225425"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 key factor in structuring your cloud-based identity services is the level of integration required with existing on-premises identity infrastructure.</a:t>
            </a:r>
          </a:p>
          <a:p>
            <a:pPr marL="0" marR="0" lvl="1"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Operationalize Azure Privileged Identity Management</a:t>
            </a:r>
          </a:p>
          <a:p>
            <a:pPr marL="457200" marR="0" lvl="1" indent="-225425"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Cloud-based identity management is an iterative process. </a:t>
            </a:r>
          </a:p>
          <a:p>
            <a:pPr marL="923498" marR="0" lvl="1" indent="-466298"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9D3FFE2F-5836-4AFF-A7E7-50440DA3FA4B}"/>
              </a:ext>
            </a:extLst>
          </p:cNvPr>
          <p:cNvSpPr/>
          <p:nvPr/>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E0D9EAEE-75EF-4BB8-850B-746228034D80}"/>
              </a:ext>
            </a:extLst>
          </p:cNvPr>
          <p:cNvSpPr txBox="1"/>
          <p:nvPr/>
        </p:nvSpPr>
        <p:spPr>
          <a:xfrm>
            <a:off x="8855115" y="3628555"/>
            <a:ext cx="3336885" cy="2474524"/>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RBAC</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AD</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AD B2B</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AD B2C</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Directory Federation</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Directory Replication</a:t>
            </a:r>
          </a:p>
          <a:p>
            <a:pPr marL="0" marR="0" lvl="0" indent="0" algn="l" defTabSz="914400" rtl="0" eaLnBrk="1" fontAlgn="auto" latinLnBrk="0" hangingPunct="1">
              <a:lnSpc>
                <a:spcPct val="90000"/>
              </a:lnSpc>
              <a:spcBef>
                <a:spcPts val="0"/>
              </a:spcBef>
              <a:spcAft>
                <a:spcPts val="12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578D2328-D89D-490E-950A-376A982C076B}"/>
              </a:ext>
            </a:extLst>
          </p:cNvPr>
          <p:cNvSpPr txBox="1"/>
          <p:nvPr/>
        </p:nvSpPr>
        <p:spPr>
          <a:xfrm>
            <a:off x="8668701" y="2222807"/>
            <a:ext cx="2914077" cy="8385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bold"/>
                <a:ea typeface="+mn-ea"/>
                <a:cs typeface="+mn-cs"/>
              </a:rPr>
              <a:t>Azure tools and services</a:t>
            </a:r>
          </a:p>
        </p:txBody>
      </p:sp>
      <p:cxnSp>
        <p:nvCxnSpPr>
          <p:cNvPr id="16" name="Straight Connector 15">
            <a:extLst>
              <a:ext uri="{FF2B5EF4-FFF2-40B4-BE49-F238E27FC236}">
                <a16:creationId xmlns:a16="http://schemas.microsoft.com/office/drawing/2014/main" id="{E994DC1B-656C-48E5-9C0F-0D5FA6B66F25}"/>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DF93FD48-9D8A-4003-82E4-1E9A672A7835}"/>
              </a:ext>
            </a:extLst>
          </p:cNvPr>
          <p:cNvGrpSpPr/>
          <p:nvPr/>
        </p:nvGrpSpPr>
        <p:grpSpPr>
          <a:xfrm>
            <a:off x="9596486" y="778785"/>
            <a:ext cx="1058505" cy="1058505"/>
            <a:chOff x="9686888" y="796850"/>
            <a:chExt cx="892250" cy="892250"/>
          </a:xfrm>
        </p:grpSpPr>
        <p:pic>
          <p:nvPicPr>
            <p:cNvPr id="18" name="Graphic 17">
              <a:extLst>
                <a:ext uri="{FF2B5EF4-FFF2-40B4-BE49-F238E27FC236}">
                  <a16:creationId xmlns:a16="http://schemas.microsoft.com/office/drawing/2014/main" id="{AC1BD549-D853-4103-93A2-60E40C9A20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5363" y="1090575"/>
              <a:ext cx="495300" cy="304800"/>
            </a:xfrm>
            <a:prstGeom prst="rect">
              <a:avLst/>
            </a:prstGeom>
          </p:spPr>
        </p:pic>
        <p:sp>
          <p:nvSpPr>
            <p:cNvPr id="19" name="Oval 18">
              <a:extLst>
                <a:ext uri="{FF2B5EF4-FFF2-40B4-BE49-F238E27FC236}">
                  <a16:creationId xmlns:a16="http://schemas.microsoft.com/office/drawing/2014/main" id="{96B497AC-EEC7-4766-B64B-F71362275E30}"/>
                </a:ext>
              </a:extLst>
            </p:cNvPr>
            <p:cNvSpPr/>
            <p:nvPr/>
          </p:nvSpPr>
          <p:spPr bwMode="auto">
            <a:xfrm>
              <a:off x="9686888" y="796850"/>
              <a:ext cx="892250" cy="892250"/>
            </a:xfrm>
            <a:prstGeom prst="ellipse">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6811572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p:txBody>
          <a:bodyPr/>
          <a:lstStyle/>
          <a:p>
            <a:r>
              <a:rPr lang="en-US" dirty="0"/>
              <a:t>Deployment acceleration</a:t>
            </a:r>
          </a:p>
        </p:txBody>
      </p:sp>
      <p:sp>
        <p:nvSpPr>
          <p:cNvPr id="3" name="Text Placeholder 2"/>
          <p:cNvSpPr>
            <a:spLocks noGrp="1"/>
          </p:cNvSpPr>
          <p:nvPr>
            <p:ph type="body" sz="quarter" idx="10"/>
          </p:nvPr>
        </p:nvSpPr>
        <p:spPr>
          <a:xfrm>
            <a:off x="455995" y="1298539"/>
            <a:ext cx="9384447" cy="595548"/>
          </a:xfrm>
        </p:spPr>
        <p:txBody>
          <a:bodyPr/>
          <a:lstStyle/>
          <a:p>
            <a:pPr marL="0" indent="0">
              <a:buNone/>
            </a:pPr>
            <a:r>
              <a:rPr lang="en-US" dirty="0"/>
              <a:t>Establish policies to govern asset configurations or deployments –</a:t>
            </a:r>
          </a:p>
          <a:p>
            <a:pPr marL="0" indent="0">
              <a:buNone/>
            </a:pPr>
            <a:r>
              <a:rPr lang="en-US" dirty="0"/>
              <a:t>manual, or automated through DevOps best practices.</a:t>
            </a:r>
          </a:p>
        </p:txBody>
      </p:sp>
      <p:sp>
        <p:nvSpPr>
          <p:cNvPr id="9" name="TextBox 8">
            <a:extLst>
              <a:ext uri="{FF2B5EF4-FFF2-40B4-BE49-F238E27FC236}">
                <a16:creationId xmlns:a16="http://schemas.microsoft.com/office/drawing/2014/main" id="{20564C57-372E-4FB4-A831-44BA6B7912AD}"/>
              </a:ext>
            </a:extLst>
          </p:cNvPr>
          <p:cNvSpPr txBox="1"/>
          <p:nvPr/>
        </p:nvSpPr>
        <p:spPr>
          <a:xfrm>
            <a:off x="429536" y="2403475"/>
            <a:ext cx="7337077" cy="3907736"/>
          </a:xfrm>
          <a:prstGeom prst="rect">
            <a:avLst/>
          </a:prstGeom>
          <a:noFill/>
        </p:spPr>
        <p:txBody>
          <a:bodyPr wrap="square" lIns="0">
            <a:spAutoFit/>
          </a:bodyPr>
          <a:lstStyle/>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The DevOps practices in this discipline include: </a:t>
            </a:r>
          </a:p>
          <a:p>
            <a:pPr marL="0" marR="0" lvl="1"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Infrastructure as code</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Stand up environments in the fastest means possible.</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Remove the human element and reliably and repeatable deploy every time.</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Improve environment visibility and improve developer efficiency</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Store infrastructure definitions alongside application code.</a:t>
            </a:r>
          </a:p>
          <a:p>
            <a:pPr marL="0" marR="0" lvl="1"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Continuous integration and continuous deployment</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Accelerate delivery through automation</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Simple and easy to use</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Global community for actions</a:t>
            </a:r>
          </a:p>
          <a:p>
            <a:pPr marL="0" marR="0" lvl="1"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Azure services that enable deployment acceleration include Azure Blueprints  </a:t>
            </a:r>
          </a:p>
          <a:p>
            <a:pPr marL="0" marR="0" lvl="1"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Deploy and update cloud environments in a repeatable manner using composable artifacts</a:t>
            </a:r>
          </a:p>
        </p:txBody>
      </p:sp>
      <p:sp>
        <p:nvSpPr>
          <p:cNvPr id="11" name="Rectangle 10">
            <a:extLst>
              <a:ext uri="{FF2B5EF4-FFF2-40B4-BE49-F238E27FC236}">
                <a16:creationId xmlns:a16="http://schemas.microsoft.com/office/drawing/2014/main" id="{ADD4CC3F-77BB-41CE-A906-0357D26A87E8}"/>
              </a:ext>
            </a:extLst>
          </p:cNvPr>
          <p:cNvSpPr/>
          <p:nvPr/>
        </p:nvSpPr>
        <p:spPr bwMode="auto">
          <a:xfrm>
            <a:off x="8059479" y="0"/>
            <a:ext cx="4132521"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902CA884-74B0-4A97-8E0D-79373AB2F7C7}"/>
              </a:ext>
            </a:extLst>
          </p:cNvPr>
          <p:cNvSpPr/>
          <p:nvPr/>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E85C7272-F326-416B-B245-FFF10E69A9F4}"/>
              </a:ext>
            </a:extLst>
          </p:cNvPr>
          <p:cNvSpPr txBox="1"/>
          <p:nvPr/>
        </p:nvSpPr>
        <p:spPr>
          <a:xfrm>
            <a:off x="8855115" y="3628555"/>
            <a:ext cx="3336885" cy="285001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Resource Manager Templates</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PowerShell</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CLI</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Policy</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Resource Grouping &amp; Tagging</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DevOps</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Segoe UI"/>
                <a:ea typeface="+mn-ea"/>
                <a:cs typeface="+mn-cs"/>
              </a:rPr>
              <a:t>Github</a:t>
            </a:r>
            <a:r>
              <a:rPr kumimoji="0" lang="en-US" sz="1600" b="0" i="0" u="none" strike="noStrike" kern="1200" cap="none" spc="0" normalizeH="0" baseline="0" noProof="0" dirty="0">
                <a:ln>
                  <a:noFill/>
                </a:ln>
                <a:solidFill>
                  <a:srgbClr val="FFFFFF"/>
                </a:solidFill>
                <a:effectLst/>
                <a:uLnTx/>
                <a:uFillTx/>
                <a:latin typeface="Segoe UI"/>
                <a:ea typeface="+mn-ea"/>
                <a:cs typeface="+mn-cs"/>
              </a:rPr>
              <a:t> – Azure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Github</a:t>
            </a:r>
            <a:r>
              <a:rPr kumimoji="0" lang="en-US" sz="1600" b="0" i="0" u="none" strike="noStrike" kern="1200" cap="none" spc="0" normalizeH="0" baseline="0" noProof="0" dirty="0">
                <a:ln>
                  <a:noFill/>
                </a:ln>
                <a:solidFill>
                  <a:srgbClr val="FFFFFF"/>
                </a:solidFill>
                <a:effectLst/>
                <a:uLnTx/>
                <a:uFillTx/>
                <a:latin typeface="Segoe UI"/>
                <a:ea typeface="+mn-ea"/>
                <a:cs typeface="+mn-cs"/>
              </a:rPr>
              <a:t> Actions</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Automation</a:t>
            </a:r>
          </a:p>
        </p:txBody>
      </p:sp>
      <p:sp>
        <p:nvSpPr>
          <p:cNvPr id="17" name="TextBox 16">
            <a:extLst>
              <a:ext uri="{FF2B5EF4-FFF2-40B4-BE49-F238E27FC236}">
                <a16:creationId xmlns:a16="http://schemas.microsoft.com/office/drawing/2014/main" id="{D0C4AA87-DD76-43AF-8907-17C0DDA67989}"/>
              </a:ext>
            </a:extLst>
          </p:cNvPr>
          <p:cNvSpPr txBox="1"/>
          <p:nvPr/>
        </p:nvSpPr>
        <p:spPr>
          <a:xfrm>
            <a:off x="8668701" y="2222807"/>
            <a:ext cx="2914077" cy="8385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bold"/>
                <a:ea typeface="+mn-ea"/>
                <a:cs typeface="+mn-cs"/>
              </a:rPr>
              <a:t>Azure tools and services</a:t>
            </a:r>
          </a:p>
        </p:txBody>
      </p:sp>
      <p:cxnSp>
        <p:nvCxnSpPr>
          <p:cNvPr id="18" name="Straight Connector 17">
            <a:extLst>
              <a:ext uri="{FF2B5EF4-FFF2-40B4-BE49-F238E27FC236}">
                <a16:creationId xmlns:a16="http://schemas.microsoft.com/office/drawing/2014/main" id="{68187829-8D75-4516-91E6-EE55A87A2C10}"/>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97B659F-B926-4358-A918-08A0A588780F}"/>
              </a:ext>
            </a:extLst>
          </p:cNvPr>
          <p:cNvGrpSpPr/>
          <p:nvPr/>
        </p:nvGrpSpPr>
        <p:grpSpPr>
          <a:xfrm>
            <a:off x="9596486" y="778785"/>
            <a:ext cx="1058505" cy="1058505"/>
            <a:chOff x="9686888" y="796850"/>
            <a:chExt cx="892250" cy="892250"/>
          </a:xfrm>
        </p:grpSpPr>
        <p:pic>
          <p:nvPicPr>
            <p:cNvPr id="20" name="Graphic 19">
              <a:extLst>
                <a:ext uri="{FF2B5EF4-FFF2-40B4-BE49-F238E27FC236}">
                  <a16:creationId xmlns:a16="http://schemas.microsoft.com/office/drawing/2014/main" id="{F366BEEA-42D9-425B-B23F-EBEF236C46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5363" y="1090575"/>
              <a:ext cx="495300" cy="304800"/>
            </a:xfrm>
            <a:prstGeom prst="rect">
              <a:avLst/>
            </a:prstGeom>
          </p:spPr>
        </p:pic>
        <p:sp>
          <p:nvSpPr>
            <p:cNvPr id="21" name="Oval 20">
              <a:extLst>
                <a:ext uri="{FF2B5EF4-FFF2-40B4-BE49-F238E27FC236}">
                  <a16:creationId xmlns:a16="http://schemas.microsoft.com/office/drawing/2014/main" id="{B27C8202-3E19-492C-8554-6832AD345ACB}"/>
                </a:ext>
              </a:extLst>
            </p:cNvPr>
            <p:cNvSpPr/>
            <p:nvPr/>
          </p:nvSpPr>
          <p:spPr bwMode="auto">
            <a:xfrm>
              <a:off x="9686888" y="796850"/>
              <a:ext cx="892250" cy="892250"/>
            </a:xfrm>
            <a:prstGeom prst="ellipse">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2095419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71DBD0C-C89B-46C2-9B49-DAC30C14D663}"/>
              </a:ext>
            </a:extLst>
          </p:cNvPr>
          <p:cNvSpPr/>
          <p:nvPr/>
        </p:nvSpPr>
        <p:spPr bwMode="auto">
          <a:xfrm>
            <a:off x="501582" y="1913686"/>
            <a:ext cx="11188836" cy="467471"/>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ED052C62-1A51-4FC4-9C26-C2AF3232EF79}"/>
              </a:ext>
            </a:extLst>
          </p:cNvPr>
          <p:cNvSpPr/>
          <p:nvPr/>
        </p:nvSpPr>
        <p:spPr bwMode="auto">
          <a:xfrm>
            <a:off x="455995" y="2194406"/>
            <a:ext cx="11553443" cy="2940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CF0D73F6-1681-4257-955F-A2A501099D52}"/>
              </a:ext>
            </a:extLst>
          </p:cNvPr>
          <p:cNvSpPr txBox="1"/>
          <p:nvPr/>
        </p:nvSpPr>
        <p:spPr>
          <a:xfrm>
            <a:off x="4861560" y="1759798"/>
            <a:ext cx="2468880" cy="307777"/>
          </a:xfrm>
          <a:prstGeom prst="rect">
            <a:avLst/>
          </a:prstGeom>
          <a:solidFill>
            <a:schemeClr val="bg2"/>
          </a:solidFill>
        </p:spPr>
        <p:txBody>
          <a:bodyPr wrap="square" lIns="0" tIns="0" rIns="0" bIns="0" rtlCol="0">
            <a:spAutoFit/>
          </a:bodyPr>
          <a:lstStyle/>
          <a:p>
            <a:pPr marL="0" lvl="1" algn="ctr" defTabSz="932742">
              <a:spcBef>
                <a:spcPts val="400"/>
              </a:spcBef>
              <a:spcAft>
                <a:spcPts val="600"/>
              </a:spcAft>
              <a:buSzPct val="90000"/>
              <a:defRPr/>
            </a:pPr>
            <a:r>
              <a:rPr lang="en-US" sz="2000" dirty="0">
                <a:solidFill>
                  <a:schemeClr val="tx2"/>
                </a:solidFill>
                <a:latin typeface="Segoe UI "/>
                <a:cs typeface="Segoe UI Semibold" panose="020B0702040204020203" pitchFamily="34" charset="0"/>
              </a:rPr>
              <a:t>Cloud Native Tools</a:t>
            </a:r>
          </a:p>
        </p:txBody>
      </p:sp>
      <p:sp>
        <p:nvSpPr>
          <p:cNvPr id="17" name="Title 16"/>
          <p:cNvSpPr>
            <a:spLocks noGrp="1"/>
          </p:cNvSpPr>
          <p:nvPr>
            <p:ph type="title"/>
          </p:nvPr>
        </p:nvSpPr>
        <p:spPr/>
        <p:txBody>
          <a:bodyPr/>
          <a:lstStyle/>
          <a:p>
            <a:r>
              <a:rPr lang="en-US" dirty="0"/>
              <a:t>Making Governance Actionable with </a:t>
            </a:r>
            <a:r>
              <a:rPr lang="en-US" dirty="0">
                <a:solidFill>
                  <a:schemeClr val="tx2"/>
                </a:solidFill>
              </a:rPr>
              <a:t>Azure Native Tools</a:t>
            </a:r>
          </a:p>
        </p:txBody>
      </p:sp>
      <p:grpSp>
        <p:nvGrpSpPr>
          <p:cNvPr id="4" name="Group 3">
            <a:extLst>
              <a:ext uri="{FF2B5EF4-FFF2-40B4-BE49-F238E27FC236}">
                <a16:creationId xmlns:a16="http://schemas.microsoft.com/office/drawing/2014/main" id="{17DAE43E-9F48-4ACA-99AC-F145629D420E}"/>
              </a:ext>
            </a:extLst>
          </p:cNvPr>
          <p:cNvGrpSpPr/>
          <p:nvPr/>
        </p:nvGrpSpPr>
        <p:grpSpPr>
          <a:xfrm>
            <a:off x="501582" y="2194406"/>
            <a:ext cx="2201503" cy="4343397"/>
            <a:chOff x="501582" y="2194406"/>
            <a:chExt cx="2201503" cy="4343397"/>
          </a:xfrm>
        </p:grpSpPr>
        <p:sp>
          <p:nvSpPr>
            <p:cNvPr id="3" name="Rectangle 2">
              <a:extLst>
                <a:ext uri="{FF2B5EF4-FFF2-40B4-BE49-F238E27FC236}">
                  <a16:creationId xmlns:a16="http://schemas.microsoft.com/office/drawing/2014/main" id="{28EA9095-D6E6-4D78-82AE-2420EC750268}"/>
                </a:ext>
              </a:extLst>
            </p:cNvPr>
            <p:cNvSpPr/>
            <p:nvPr/>
          </p:nvSpPr>
          <p:spPr bwMode="auto">
            <a:xfrm>
              <a:off x="501582" y="2194406"/>
              <a:ext cx="2194560" cy="4343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F141265C-30F5-4964-B65B-DE018C77EDAB}"/>
                </a:ext>
              </a:extLst>
            </p:cNvPr>
            <p:cNvSpPr txBox="1"/>
            <p:nvPr/>
          </p:nvSpPr>
          <p:spPr>
            <a:xfrm>
              <a:off x="686715" y="3368272"/>
              <a:ext cx="1920240" cy="492443"/>
            </a:xfrm>
            <a:prstGeom prst="rect">
              <a:avLst/>
            </a:prstGeom>
            <a:noFill/>
          </p:spPr>
          <p:txBody>
            <a:bodyPr wrap="square" lIns="0" tIns="0" rIns="0" bIns="0" rtlCol="0">
              <a:spAutoFit/>
            </a:bodyPr>
            <a:lstStyle/>
            <a:p>
              <a:r>
                <a:rPr lang="en-US" sz="1600" dirty="0">
                  <a:gradFill>
                    <a:gsLst>
                      <a:gs pos="2917">
                        <a:schemeClr val="tx1"/>
                      </a:gs>
                      <a:gs pos="30000">
                        <a:schemeClr val="tx1"/>
                      </a:gs>
                    </a:gsLst>
                    <a:lin ang="5400000" scaled="0"/>
                  </a:gradFill>
                </a:rPr>
                <a:t>Cost </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Management</a:t>
              </a:r>
            </a:p>
          </p:txBody>
        </p:sp>
        <p:sp>
          <p:nvSpPr>
            <p:cNvPr id="16" name="TextBox 15">
              <a:extLst>
                <a:ext uri="{FF2B5EF4-FFF2-40B4-BE49-F238E27FC236}">
                  <a16:creationId xmlns:a16="http://schemas.microsoft.com/office/drawing/2014/main" id="{45F2F65F-D617-4D1B-84AB-46A455F2B24F}"/>
                </a:ext>
              </a:extLst>
            </p:cNvPr>
            <p:cNvSpPr txBox="1"/>
            <p:nvPr/>
          </p:nvSpPr>
          <p:spPr>
            <a:xfrm>
              <a:off x="686715" y="4071844"/>
              <a:ext cx="2016370" cy="1092607"/>
            </a:xfrm>
            <a:prstGeom prst="rect">
              <a:avLst/>
            </a:prstGeom>
            <a:noFill/>
          </p:spPr>
          <p:txBody>
            <a:bodyPr wrap="square" lIns="0" tIns="0" rIns="0" bIns="0" rtlCol="0">
              <a:spAutoFit/>
            </a:bodyPr>
            <a:lstStyle/>
            <a:p>
              <a:pPr>
                <a:spcAft>
                  <a:spcPts val="600"/>
                </a:spcAft>
              </a:pPr>
              <a:r>
                <a:rPr lang="en-US" sz="1400" dirty="0">
                  <a:solidFill>
                    <a:schemeClr val="tx2"/>
                  </a:solidFill>
                </a:rPr>
                <a:t>Azure Blueprints</a:t>
              </a:r>
            </a:p>
            <a:p>
              <a:pPr>
                <a:spcAft>
                  <a:spcPts val="600"/>
                </a:spcAft>
              </a:pPr>
              <a:r>
                <a:rPr lang="en-US" sz="1400" dirty="0">
                  <a:solidFill>
                    <a:schemeClr val="tx2"/>
                  </a:solidFill>
                </a:rPr>
                <a:t>Azure Policy</a:t>
              </a:r>
            </a:p>
            <a:p>
              <a:pPr>
                <a:spcAft>
                  <a:spcPts val="600"/>
                </a:spcAft>
              </a:pPr>
              <a:r>
                <a:rPr lang="en-US" sz="1400" dirty="0">
                  <a:solidFill>
                    <a:schemeClr val="tx2"/>
                  </a:solidFill>
                </a:rPr>
                <a:t>Azure Cost Management</a:t>
              </a:r>
            </a:p>
            <a:p>
              <a:pPr>
                <a:spcAft>
                  <a:spcPts val="600"/>
                </a:spcAft>
              </a:pPr>
              <a:r>
                <a:rPr lang="en-US" sz="1400" dirty="0">
                  <a:solidFill>
                    <a:schemeClr val="tx2"/>
                  </a:solidFill>
                </a:rPr>
                <a:t>Azure Advisor</a:t>
              </a:r>
            </a:p>
          </p:txBody>
        </p:sp>
        <p:sp>
          <p:nvSpPr>
            <p:cNvPr id="30" name="Freeform: Shape 29">
              <a:extLst>
                <a:ext uri="{FF2B5EF4-FFF2-40B4-BE49-F238E27FC236}">
                  <a16:creationId xmlns:a16="http://schemas.microsoft.com/office/drawing/2014/main" id="{87877805-8002-4E22-8F2F-4EB49D0C35E5}"/>
                </a:ext>
              </a:extLst>
            </p:cNvPr>
            <p:cNvSpPr/>
            <p:nvPr/>
          </p:nvSpPr>
          <p:spPr>
            <a:xfrm>
              <a:off x="1305953" y="2450938"/>
              <a:ext cx="262258" cy="179769"/>
            </a:xfrm>
            <a:custGeom>
              <a:avLst/>
              <a:gdLst>
                <a:gd name="connsiteX0" fmla="*/ 213162 w 213625"/>
                <a:gd name="connsiteY0" fmla="*/ 46417 h 146433"/>
                <a:gd name="connsiteX1" fmla="*/ 213626 w 213625"/>
                <a:gd name="connsiteY1" fmla="*/ 46417 h 146433"/>
                <a:gd name="connsiteX2" fmla="*/ 213626 w 213625"/>
                <a:gd name="connsiteY2" fmla="*/ 0 h 146433"/>
                <a:gd name="connsiteX3" fmla="*/ 0 w 213625"/>
                <a:gd name="connsiteY3" fmla="*/ 123572 h 146433"/>
                <a:gd name="connsiteX4" fmla="*/ 39505 w 213625"/>
                <a:gd name="connsiteY4" fmla="*/ 146433 h 146433"/>
                <a:gd name="connsiteX5" fmla="*/ 213162 w 213625"/>
                <a:gd name="connsiteY5" fmla="*/ 46417 h 14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433">
                  <a:moveTo>
                    <a:pt x="213162" y="46417"/>
                  </a:moveTo>
                  <a:cubicBezTo>
                    <a:pt x="213317" y="46417"/>
                    <a:pt x="213471" y="46417"/>
                    <a:pt x="213626" y="46417"/>
                  </a:cubicBezTo>
                  <a:lnTo>
                    <a:pt x="213626" y="0"/>
                  </a:lnTo>
                  <a:cubicBezTo>
                    <a:pt x="122877" y="0"/>
                    <a:pt x="45374" y="44834"/>
                    <a:pt x="0" y="123572"/>
                  </a:cubicBezTo>
                  <a:lnTo>
                    <a:pt x="39505" y="146433"/>
                  </a:lnTo>
                  <a:cubicBezTo>
                    <a:pt x="74259" y="86616"/>
                    <a:pt x="138980" y="46417"/>
                    <a:pt x="213162" y="46417"/>
                  </a:cubicBezTo>
                  <a:close/>
                </a:path>
              </a:pathLst>
            </a:custGeom>
            <a:solidFill>
              <a:srgbClr val="54C8E8"/>
            </a:solidFill>
            <a:ln w="379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9A6B34D-E692-4923-8842-1AADFFA839EB}"/>
                </a:ext>
              </a:extLst>
            </p:cNvPr>
            <p:cNvSpPr/>
            <p:nvPr/>
          </p:nvSpPr>
          <p:spPr>
            <a:xfrm>
              <a:off x="1264176" y="2602642"/>
              <a:ext cx="90276" cy="303408"/>
            </a:xfrm>
            <a:custGeom>
              <a:avLst/>
              <a:gdLst>
                <a:gd name="connsiteX0" fmla="*/ 46388 w 73535"/>
                <a:gd name="connsiteY0" fmla="*/ 123649 h 247144"/>
                <a:gd name="connsiteX1" fmla="*/ 73535 w 73535"/>
                <a:gd name="connsiteY1" fmla="*/ 22861 h 247144"/>
                <a:gd name="connsiteX2" fmla="*/ 34031 w 73535"/>
                <a:gd name="connsiteY2" fmla="*/ 0 h 247144"/>
                <a:gd name="connsiteX3" fmla="*/ 34031 w 73535"/>
                <a:gd name="connsiteY3" fmla="*/ 247145 h 247144"/>
                <a:gd name="connsiteX4" fmla="*/ 73458 w 73535"/>
                <a:gd name="connsiteY4" fmla="*/ 224322 h 247144"/>
                <a:gd name="connsiteX5" fmla="*/ 46388 w 73535"/>
                <a:gd name="connsiteY5" fmla="*/ 123649 h 2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35" h="247144">
                  <a:moveTo>
                    <a:pt x="46388" y="123649"/>
                  </a:moveTo>
                  <a:cubicBezTo>
                    <a:pt x="46388" y="86887"/>
                    <a:pt x="56312" y="52480"/>
                    <a:pt x="73535" y="22861"/>
                  </a:cubicBezTo>
                  <a:lnTo>
                    <a:pt x="34031" y="0"/>
                  </a:lnTo>
                  <a:cubicBezTo>
                    <a:pt x="-11344" y="78739"/>
                    <a:pt x="-11344" y="168406"/>
                    <a:pt x="34031" y="247145"/>
                  </a:cubicBezTo>
                  <a:lnTo>
                    <a:pt x="73458" y="224322"/>
                  </a:lnTo>
                  <a:cubicBezTo>
                    <a:pt x="56274" y="194742"/>
                    <a:pt x="46388" y="160335"/>
                    <a:pt x="46388" y="123649"/>
                  </a:cubicBezTo>
                  <a:close/>
                </a:path>
              </a:pathLst>
            </a:custGeom>
            <a:solidFill>
              <a:schemeClr val="accent5"/>
            </a:solidFill>
            <a:ln w="379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18AC572-3295-4DC8-9283-13CBD36F337D}"/>
                </a:ext>
              </a:extLst>
            </p:cNvPr>
            <p:cNvSpPr/>
            <p:nvPr/>
          </p:nvSpPr>
          <p:spPr>
            <a:xfrm>
              <a:off x="1305953" y="2878032"/>
              <a:ext cx="262258" cy="179722"/>
            </a:xfrm>
            <a:custGeom>
              <a:avLst/>
              <a:gdLst>
                <a:gd name="connsiteX0" fmla="*/ 213162 w 213625"/>
                <a:gd name="connsiteY0" fmla="*/ 100132 h 146394"/>
                <a:gd name="connsiteX1" fmla="*/ 39466 w 213625"/>
                <a:gd name="connsiteY1" fmla="*/ 0 h 146394"/>
                <a:gd name="connsiteX2" fmla="*/ 0 w 213625"/>
                <a:gd name="connsiteY2" fmla="*/ 22822 h 146394"/>
                <a:gd name="connsiteX3" fmla="*/ 213626 w 213625"/>
                <a:gd name="connsiteY3" fmla="*/ 146395 h 146394"/>
                <a:gd name="connsiteX4" fmla="*/ 213626 w 213625"/>
                <a:gd name="connsiteY4" fmla="*/ 100094 h 146394"/>
                <a:gd name="connsiteX5" fmla="*/ 213162 w 213625"/>
                <a:gd name="connsiteY5" fmla="*/ 100132 h 1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394">
                  <a:moveTo>
                    <a:pt x="213162" y="100132"/>
                  </a:moveTo>
                  <a:cubicBezTo>
                    <a:pt x="138980" y="100132"/>
                    <a:pt x="74221" y="59855"/>
                    <a:pt x="39466" y="0"/>
                  </a:cubicBezTo>
                  <a:lnTo>
                    <a:pt x="0" y="22822"/>
                  </a:lnTo>
                  <a:cubicBezTo>
                    <a:pt x="45374" y="101561"/>
                    <a:pt x="122877" y="146395"/>
                    <a:pt x="213626" y="146395"/>
                  </a:cubicBezTo>
                  <a:lnTo>
                    <a:pt x="213626" y="100094"/>
                  </a:lnTo>
                  <a:cubicBezTo>
                    <a:pt x="213471" y="100094"/>
                    <a:pt x="213317" y="100132"/>
                    <a:pt x="213162" y="100132"/>
                  </a:cubicBezTo>
                  <a:close/>
                </a:path>
              </a:pathLst>
            </a:custGeom>
            <a:solidFill>
              <a:schemeClr val="tx2"/>
            </a:solidFill>
            <a:ln w="379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106967B-5A95-4A43-8994-8A5F84B73FE2}"/>
                </a:ext>
              </a:extLst>
            </p:cNvPr>
            <p:cNvSpPr/>
            <p:nvPr/>
          </p:nvSpPr>
          <p:spPr>
            <a:xfrm>
              <a:off x="1568212" y="2450938"/>
              <a:ext cx="302792" cy="606817"/>
            </a:xfrm>
            <a:custGeom>
              <a:avLst/>
              <a:gdLst>
                <a:gd name="connsiteX0" fmla="*/ 0 w 246642"/>
                <a:gd name="connsiteY0" fmla="*/ 0 h 494289"/>
                <a:gd name="connsiteX1" fmla="*/ 0 w 246642"/>
                <a:gd name="connsiteY1" fmla="*/ 46417 h 494289"/>
                <a:gd name="connsiteX2" fmla="*/ 200342 w 246642"/>
                <a:gd name="connsiteY2" fmla="*/ 247222 h 494289"/>
                <a:gd name="connsiteX3" fmla="*/ 0 w 246642"/>
                <a:gd name="connsiteY3" fmla="*/ 448027 h 494289"/>
                <a:gd name="connsiteX4" fmla="*/ 0 w 246642"/>
                <a:gd name="connsiteY4" fmla="*/ 494289 h 494289"/>
                <a:gd name="connsiteX5" fmla="*/ 246643 w 246642"/>
                <a:gd name="connsiteY5" fmla="*/ 247145 h 494289"/>
                <a:gd name="connsiteX6" fmla="*/ 0 w 246642"/>
                <a:gd name="connsiteY6" fmla="*/ 0 h 4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642" h="494289">
                  <a:moveTo>
                    <a:pt x="0" y="0"/>
                  </a:moveTo>
                  <a:lnTo>
                    <a:pt x="0" y="46417"/>
                  </a:lnTo>
                  <a:cubicBezTo>
                    <a:pt x="110674" y="46687"/>
                    <a:pt x="200342" y="136470"/>
                    <a:pt x="200342" y="247222"/>
                  </a:cubicBezTo>
                  <a:cubicBezTo>
                    <a:pt x="200342" y="357973"/>
                    <a:pt x="110674" y="447756"/>
                    <a:pt x="0" y="448027"/>
                  </a:cubicBezTo>
                  <a:lnTo>
                    <a:pt x="0" y="494289"/>
                  </a:lnTo>
                  <a:cubicBezTo>
                    <a:pt x="136200" y="494289"/>
                    <a:pt x="246643" y="383653"/>
                    <a:pt x="246643" y="247145"/>
                  </a:cubicBezTo>
                  <a:cubicBezTo>
                    <a:pt x="246643" y="110636"/>
                    <a:pt x="136200" y="0"/>
                    <a:pt x="0" y="0"/>
                  </a:cubicBezTo>
                  <a:close/>
                </a:path>
              </a:pathLst>
            </a:custGeom>
            <a:solidFill>
              <a:schemeClr val="tx2"/>
            </a:solidFill>
            <a:ln w="379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A4C4C6A-6BC9-4029-AE84-1DDDEB4A6D80}"/>
                </a:ext>
              </a:extLst>
            </p:cNvPr>
            <p:cNvSpPr/>
            <p:nvPr/>
          </p:nvSpPr>
          <p:spPr>
            <a:xfrm>
              <a:off x="1491744" y="2609847"/>
              <a:ext cx="151704" cy="288996"/>
            </a:xfrm>
            <a:custGeom>
              <a:avLst/>
              <a:gdLst>
                <a:gd name="connsiteX0" fmla="*/ 123572 w 123572"/>
                <a:gd name="connsiteY0" fmla="*/ 157168 h 235405"/>
                <a:gd name="connsiteX1" fmla="*/ 110134 w 123572"/>
                <a:gd name="connsiteY1" fmla="*/ 191537 h 235405"/>
                <a:gd name="connsiteX2" fmla="*/ 70938 w 123572"/>
                <a:gd name="connsiteY2" fmla="*/ 207486 h 235405"/>
                <a:gd name="connsiteX3" fmla="*/ 70938 w 123572"/>
                <a:gd name="connsiteY3" fmla="*/ 235405 h 235405"/>
                <a:gd name="connsiteX4" fmla="*/ 52132 w 123572"/>
                <a:gd name="connsiteY4" fmla="*/ 235405 h 235405"/>
                <a:gd name="connsiteX5" fmla="*/ 52132 w 123572"/>
                <a:gd name="connsiteY5" fmla="*/ 208258 h 235405"/>
                <a:gd name="connsiteX6" fmla="*/ 3475 w 123572"/>
                <a:gd name="connsiteY6" fmla="*/ 196403 h 235405"/>
                <a:gd name="connsiteX7" fmla="*/ 3475 w 123572"/>
                <a:gd name="connsiteY7" fmla="*/ 160760 h 235405"/>
                <a:gd name="connsiteX8" fmla="*/ 25680 w 123572"/>
                <a:gd name="connsiteY8" fmla="*/ 171765 h 235405"/>
                <a:gd name="connsiteX9" fmla="*/ 52132 w 123572"/>
                <a:gd name="connsiteY9" fmla="*/ 177867 h 235405"/>
                <a:gd name="connsiteX10" fmla="*/ 52132 w 123572"/>
                <a:gd name="connsiteY10" fmla="*/ 131025 h 235405"/>
                <a:gd name="connsiteX11" fmla="*/ 11855 w 123572"/>
                <a:gd name="connsiteY11" fmla="*/ 107933 h 235405"/>
                <a:gd name="connsiteX12" fmla="*/ 0 w 123572"/>
                <a:gd name="connsiteY12" fmla="*/ 74916 h 235405"/>
                <a:gd name="connsiteX13" fmla="*/ 14558 w 123572"/>
                <a:gd name="connsiteY13" fmla="*/ 40354 h 235405"/>
                <a:gd name="connsiteX14" fmla="*/ 52132 w 123572"/>
                <a:gd name="connsiteY14" fmla="*/ 23942 h 235405"/>
                <a:gd name="connsiteX15" fmla="*/ 52132 w 123572"/>
                <a:gd name="connsiteY15" fmla="*/ 0 h 235405"/>
                <a:gd name="connsiteX16" fmla="*/ 70938 w 123572"/>
                <a:gd name="connsiteY16" fmla="*/ 0 h 235405"/>
                <a:gd name="connsiteX17" fmla="*/ 70938 w 123572"/>
                <a:gd name="connsiteY17" fmla="*/ 23440 h 235405"/>
                <a:gd name="connsiteX18" fmla="*/ 111485 w 123572"/>
                <a:gd name="connsiteY18" fmla="*/ 32206 h 235405"/>
                <a:gd name="connsiteX19" fmla="*/ 111485 w 123572"/>
                <a:gd name="connsiteY19" fmla="*/ 66961 h 235405"/>
                <a:gd name="connsiteX20" fmla="*/ 70938 w 123572"/>
                <a:gd name="connsiteY20" fmla="*/ 53561 h 235405"/>
                <a:gd name="connsiteX21" fmla="*/ 70938 w 123572"/>
                <a:gd name="connsiteY21" fmla="*/ 102333 h 235405"/>
                <a:gd name="connsiteX22" fmla="*/ 111485 w 123572"/>
                <a:gd name="connsiteY22" fmla="*/ 125503 h 235405"/>
                <a:gd name="connsiteX23" fmla="*/ 123572 w 123572"/>
                <a:gd name="connsiteY23" fmla="*/ 157168 h 235405"/>
                <a:gd name="connsiteX24" fmla="*/ 52132 w 123572"/>
                <a:gd name="connsiteY24" fmla="*/ 94842 h 235405"/>
                <a:gd name="connsiteX25" fmla="*/ 52132 w 123572"/>
                <a:gd name="connsiteY25" fmla="*/ 54063 h 235405"/>
                <a:gd name="connsiteX26" fmla="*/ 34253 w 123572"/>
                <a:gd name="connsiteY26" fmla="*/ 72715 h 235405"/>
                <a:gd name="connsiteX27" fmla="*/ 52132 w 123572"/>
                <a:gd name="connsiteY27" fmla="*/ 94842 h 235405"/>
                <a:gd name="connsiteX28" fmla="*/ 89320 w 123572"/>
                <a:gd name="connsiteY28" fmla="*/ 158945 h 235405"/>
                <a:gd name="connsiteX29" fmla="*/ 70900 w 123572"/>
                <a:gd name="connsiteY29" fmla="*/ 138362 h 235405"/>
                <a:gd name="connsiteX30" fmla="*/ 70900 w 123572"/>
                <a:gd name="connsiteY30" fmla="*/ 177365 h 235405"/>
                <a:gd name="connsiteX31" fmla="*/ 89320 w 123572"/>
                <a:gd name="connsiteY31" fmla="*/ 158945 h 23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572" h="235405">
                  <a:moveTo>
                    <a:pt x="123572" y="157168"/>
                  </a:moveTo>
                  <a:cubicBezTo>
                    <a:pt x="123572" y="171418"/>
                    <a:pt x="119093" y="182887"/>
                    <a:pt x="110134" y="191537"/>
                  </a:cubicBezTo>
                  <a:cubicBezTo>
                    <a:pt x="101175" y="200226"/>
                    <a:pt x="88084" y="205516"/>
                    <a:pt x="70938" y="207486"/>
                  </a:cubicBezTo>
                  <a:lnTo>
                    <a:pt x="70938" y="235405"/>
                  </a:lnTo>
                  <a:lnTo>
                    <a:pt x="52132" y="235405"/>
                  </a:lnTo>
                  <a:lnTo>
                    <a:pt x="52132" y="208258"/>
                  </a:lnTo>
                  <a:cubicBezTo>
                    <a:pt x="34446" y="208103"/>
                    <a:pt x="18227" y="204126"/>
                    <a:pt x="3475" y="196403"/>
                  </a:cubicBezTo>
                  <a:lnTo>
                    <a:pt x="3475" y="160760"/>
                  </a:lnTo>
                  <a:cubicBezTo>
                    <a:pt x="8109" y="164544"/>
                    <a:pt x="15524" y="168213"/>
                    <a:pt x="25680" y="171765"/>
                  </a:cubicBezTo>
                  <a:cubicBezTo>
                    <a:pt x="35836" y="175318"/>
                    <a:pt x="44679" y="177365"/>
                    <a:pt x="52132" y="177867"/>
                  </a:cubicBezTo>
                  <a:lnTo>
                    <a:pt x="52132" y="131025"/>
                  </a:lnTo>
                  <a:cubicBezTo>
                    <a:pt x="33171" y="123997"/>
                    <a:pt x="19733" y="116274"/>
                    <a:pt x="11855" y="107933"/>
                  </a:cubicBezTo>
                  <a:cubicBezTo>
                    <a:pt x="3939" y="99553"/>
                    <a:pt x="0" y="88547"/>
                    <a:pt x="0" y="74916"/>
                  </a:cubicBezTo>
                  <a:cubicBezTo>
                    <a:pt x="0" y="61284"/>
                    <a:pt x="4866" y="49738"/>
                    <a:pt x="14558" y="40354"/>
                  </a:cubicBezTo>
                  <a:cubicBezTo>
                    <a:pt x="24251" y="30970"/>
                    <a:pt x="36801" y="25487"/>
                    <a:pt x="52132" y="23942"/>
                  </a:cubicBezTo>
                  <a:lnTo>
                    <a:pt x="52132" y="0"/>
                  </a:lnTo>
                  <a:lnTo>
                    <a:pt x="70938" y="0"/>
                  </a:lnTo>
                  <a:lnTo>
                    <a:pt x="70938" y="23440"/>
                  </a:lnTo>
                  <a:cubicBezTo>
                    <a:pt x="89049" y="24290"/>
                    <a:pt x="102565" y="27225"/>
                    <a:pt x="111485" y="32206"/>
                  </a:cubicBezTo>
                  <a:lnTo>
                    <a:pt x="111485" y="66961"/>
                  </a:lnTo>
                  <a:cubicBezTo>
                    <a:pt x="99553" y="59739"/>
                    <a:pt x="86037" y="55299"/>
                    <a:pt x="70938" y="53561"/>
                  </a:cubicBezTo>
                  <a:lnTo>
                    <a:pt x="70938" y="102333"/>
                  </a:lnTo>
                  <a:cubicBezTo>
                    <a:pt x="89899" y="109207"/>
                    <a:pt x="103415" y="116930"/>
                    <a:pt x="111485" y="125503"/>
                  </a:cubicBezTo>
                  <a:cubicBezTo>
                    <a:pt x="119556" y="134076"/>
                    <a:pt x="123572" y="144618"/>
                    <a:pt x="123572" y="157168"/>
                  </a:cubicBezTo>
                  <a:close/>
                  <a:moveTo>
                    <a:pt x="52132" y="94842"/>
                  </a:moveTo>
                  <a:lnTo>
                    <a:pt x="52132" y="54063"/>
                  </a:lnTo>
                  <a:cubicBezTo>
                    <a:pt x="40200" y="56225"/>
                    <a:pt x="34253" y="62443"/>
                    <a:pt x="34253" y="72715"/>
                  </a:cubicBezTo>
                  <a:cubicBezTo>
                    <a:pt x="34253" y="81712"/>
                    <a:pt x="40200" y="89088"/>
                    <a:pt x="52132" y="94842"/>
                  </a:cubicBezTo>
                  <a:close/>
                  <a:moveTo>
                    <a:pt x="89320" y="158945"/>
                  </a:moveTo>
                  <a:cubicBezTo>
                    <a:pt x="89320" y="150604"/>
                    <a:pt x="83180" y="143769"/>
                    <a:pt x="70900" y="138362"/>
                  </a:cubicBezTo>
                  <a:lnTo>
                    <a:pt x="70900" y="177365"/>
                  </a:lnTo>
                  <a:cubicBezTo>
                    <a:pt x="83180" y="175395"/>
                    <a:pt x="89320" y="169255"/>
                    <a:pt x="89320" y="158945"/>
                  </a:cubicBezTo>
                  <a:close/>
                </a:path>
              </a:pathLst>
            </a:custGeom>
            <a:solidFill>
              <a:srgbClr val="0075C9"/>
            </a:solidFill>
            <a:ln w="3795"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343A92ED-4BFB-4561-A8D1-69428407D3D1}"/>
              </a:ext>
            </a:extLst>
          </p:cNvPr>
          <p:cNvGrpSpPr/>
          <p:nvPr/>
        </p:nvGrpSpPr>
        <p:grpSpPr>
          <a:xfrm>
            <a:off x="2750151" y="2201863"/>
            <a:ext cx="2356465" cy="4343397"/>
            <a:chOff x="2750151" y="2201863"/>
            <a:chExt cx="2356465" cy="4343397"/>
          </a:xfrm>
        </p:grpSpPr>
        <p:sp>
          <p:nvSpPr>
            <p:cNvPr id="74" name="Rectangle 73">
              <a:extLst>
                <a:ext uri="{FF2B5EF4-FFF2-40B4-BE49-F238E27FC236}">
                  <a16:creationId xmlns:a16="http://schemas.microsoft.com/office/drawing/2014/main" id="{76BB2364-58C8-434A-9E55-82F899214D22}"/>
                </a:ext>
              </a:extLst>
            </p:cNvPr>
            <p:cNvSpPr/>
            <p:nvPr/>
          </p:nvSpPr>
          <p:spPr bwMode="auto">
            <a:xfrm>
              <a:off x="2750151" y="2201863"/>
              <a:ext cx="2194560" cy="4343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2E8091D5-48AD-4320-ADF1-A24701AF69AC}"/>
                </a:ext>
              </a:extLst>
            </p:cNvPr>
            <p:cNvSpPr txBox="1"/>
            <p:nvPr/>
          </p:nvSpPr>
          <p:spPr>
            <a:xfrm>
              <a:off x="2933414" y="3368272"/>
              <a:ext cx="1920240" cy="492443"/>
            </a:xfrm>
            <a:prstGeom prst="rect">
              <a:avLst/>
            </a:prstGeom>
            <a:noFill/>
          </p:spPr>
          <p:txBody>
            <a:bodyPr wrap="square" lIns="0" tIns="0" rIns="0" bIns="0" rtlCol="0">
              <a:spAutoFit/>
            </a:bodyPr>
            <a:lstStyle/>
            <a:p>
              <a:r>
                <a:rPr lang="en-US" sz="1600" dirty="0">
                  <a:gradFill>
                    <a:gsLst>
                      <a:gs pos="2917">
                        <a:schemeClr val="tx1"/>
                      </a:gs>
                      <a:gs pos="30000">
                        <a:schemeClr val="tx1"/>
                      </a:gs>
                    </a:gsLst>
                    <a:lin ang="5400000" scaled="0"/>
                  </a:gradFill>
                </a:rPr>
                <a:t>Security </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Baseline</a:t>
              </a:r>
            </a:p>
          </p:txBody>
        </p:sp>
        <p:sp>
          <p:nvSpPr>
            <p:cNvPr id="22" name="Rectangle 21">
              <a:extLst>
                <a:ext uri="{FF2B5EF4-FFF2-40B4-BE49-F238E27FC236}">
                  <a16:creationId xmlns:a16="http://schemas.microsoft.com/office/drawing/2014/main" id="{28624FB6-3AAA-4D92-A5AE-E3425C3897C3}"/>
                </a:ext>
              </a:extLst>
            </p:cNvPr>
            <p:cNvSpPr/>
            <p:nvPr/>
          </p:nvSpPr>
          <p:spPr>
            <a:xfrm>
              <a:off x="2933414" y="4066706"/>
              <a:ext cx="2173202" cy="1477328"/>
            </a:xfrm>
            <a:prstGeom prst="rect">
              <a:avLst/>
            </a:prstGeom>
          </p:spPr>
          <p:txBody>
            <a:bodyPr wrap="square" lIns="0">
              <a:spAutoFit/>
            </a:bodyPr>
            <a:lstStyle/>
            <a:p>
              <a:pPr>
                <a:spcAft>
                  <a:spcPts val="600"/>
                </a:spcAft>
              </a:pPr>
              <a:r>
                <a:rPr lang="en-US" sz="1400" dirty="0">
                  <a:solidFill>
                    <a:schemeClr val="tx2"/>
                  </a:solidFill>
                </a:rPr>
                <a:t>Azure Blueprints</a:t>
              </a:r>
            </a:p>
            <a:p>
              <a:pPr>
                <a:spcAft>
                  <a:spcPts val="600"/>
                </a:spcAft>
              </a:pPr>
              <a:r>
                <a:rPr lang="en-US" sz="1400" dirty="0">
                  <a:solidFill>
                    <a:schemeClr val="tx2"/>
                  </a:solidFill>
                </a:rPr>
                <a:t>Azure Policy</a:t>
              </a:r>
            </a:p>
            <a:p>
              <a:pPr>
                <a:spcAft>
                  <a:spcPts val="600"/>
                </a:spcAft>
              </a:pPr>
              <a:r>
                <a:rPr lang="en-US" sz="1400" dirty="0">
                  <a:solidFill>
                    <a:schemeClr val="tx2"/>
                  </a:solidFill>
                </a:rPr>
                <a:t>Azure Security Center</a:t>
              </a:r>
            </a:p>
            <a:p>
              <a:pPr>
                <a:spcAft>
                  <a:spcPts val="600"/>
                </a:spcAft>
              </a:pPr>
              <a:r>
                <a:rPr lang="en-US" sz="1400" dirty="0">
                  <a:solidFill>
                    <a:schemeClr val="tx2"/>
                  </a:solidFill>
                </a:rPr>
                <a:t>Azure Sentinel</a:t>
              </a:r>
            </a:p>
            <a:p>
              <a:pPr>
                <a:spcAft>
                  <a:spcPts val="600"/>
                </a:spcAft>
              </a:pPr>
              <a:r>
                <a:rPr lang="en-US" sz="1400" dirty="0">
                  <a:solidFill>
                    <a:schemeClr val="tx2"/>
                  </a:solidFill>
                </a:rPr>
                <a:t>Threat Protection</a:t>
              </a:r>
            </a:p>
          </p:txBody>
        </p:sp>
        <p:grpSp>
          <p:nvGrpSpPr>
            <p:cNvPr id="38" name="Group 37">
              <a:extLst>
                <a:ext uri="{FF2B5EF4-FFF2-40B4-BE49-F238E27FC236}">
                  <a16:creationId xmlns:a16="http://schemas.microsoft.com/office/drawing/2014/main" id="{7783B317-1E24-43DD-B788-E01CAFF22190}"/>
                </a:ext>
              </a:extLst>
            </p:cNvPr>
            <p:cNvGrpSpPr/>
            <p:nvPr/>
          </p:nvGrpSpPr>
          <p:grpSpPr>
            <a:xfrm>
              <a:off x="3618790" y="2484810"/>
              <a:ext cx="450098" cy="539073"/>
              <a:chOff x="3102115" y="3813045"/>
              <a:chExt cx="402957" cy="482498"/>
            </a:xfrm>
          </p:grpSpPr>
          <p:sp>
            <p:nvSpPr>
              <p:cNvPr id="40" name="Rectangle: Top Corners Rounded 39">
                <a:extLst>
                  <a:ext uri="{FF2B5EF4-FFF2-40B4-BE49-F238E27FC236}">
                    <a16:creationId xmlns:a16="http://schemas.microsoft.com/office/drawing/2014/main" id="{653D3FDE-9683-4604-8CD0-91853F665991}"/>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69666785-B0B6-4743-9A59-B723DCCF6915}"/>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endParaRPr lang="en-US"/>
              </a:p>
            </p:txBody>
          </p:sp>
          <p:grpSp>
            <p:nvGrpSpPr>
              <p:cNvPr id="46" name="Graphic 35">
                <a:extLst>
                  <a:ext uri="{FF2B5EF4-FFF2-40B4-BE49-F238E27FC236}">
                    <a16:creationId xmlns:a16="http://schemas.microsoft.com/office/drawing/2014/main" id="{5CBAC8A3-9C60-4668-8B53-B8F78307668A}"/>
                  </a:ext>
                </a:extLst>
              </p:cNvPr>
              <p:cNvGrpSpPr/>
              <p:nvPr/>
            </p:nvGrpSpPr>
            <p:grpSpPr>
              <a:xfrm>
                <a:off x="3257098" y="4078024"/>
                <a:ext cx="92990" cy="155525"/>
                <a:chOff x="3407034" y="4465249"/>
                <a:chExt cx="92990" cy="155525"/>
              </a:xfrm>
              <a:solidFill>
                <a:srgbClr val="0075C9"/>
              </a:solidFill>
            </p:grpSpPr>
            <p:sp>
              <p:nvSpPr>
                <p:cNvPr id="47" name="Freeform: Shape 46">
                  <a:extLst>
                    <a:ext uri="{FF2B5EF4-FFF2-40B4-BE49-F238E27FC236}">
                      <a16:creationId xmlns:a16="http://schemas.microsoft.com/office/drawing/2014/main" id="{7C21F05F-A0F0-417C-9C3A-9E7059C984A2}"/>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F57F34A-C3AF-4D6E-BB4F-D799CA596123}"/>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endParaRPr lang="en-US"/>
                </a:p>
              </p:txBody>
            </p:sp>
          </p:grpSp>
        </p:grpSp>
      </p:grpSp>
      <p:grpSp>
        <p:nvGrpSpPr>
          <p:cNvPr id="8" name="Group 7">
            <a:extLst>
              <a:ext uri="{FF2B5EF4-FFF2-40B4-BE49-F238E27FC236}">
                <a16:creationId xmlns:a16="http://schemas.microsoft.com/office/drawing/2014/main" id="{FD271888-646D-4AB3-93A3-95B099FE830A}"/>
              </a:ext>
            </a:extLst>
          </p:cNvPr>
          <p:cNvGrpSpPr/>
          <p:nvPr/>
        </p:nvGrpSpPr>
        <p:grpSpPr>
          <a:xfrm>
            <a:off x="4998720" y="2201863"/>
            <a:ext cx="2424999" cy="4343397"/>
            <a:chOff x="4998720" y="2201863"/>
            <a:chExt cx="2424999" cy="4343397"/>
          </a:xfrm>
        </p:grpSpPr>
        <p:sp>
          <p:nvSpPr>
            <p:cNvPr id="75" name="Rectangle 74">
              <a:extLst>
                <a:ext uri="{FF2B5EF4-FFF2-40B4-BE49-F238E27FC236}">
                  <a16:creationId xmlns:a16="http://schemas.microsoft.com/office/drawing/2014/main" id="{68B61865-788B-4DB5-805E-522477482CF8}"/>
                </a:ext>
              </a:extLst>
            </p:cNvPr>
            <p:cNvSpPr/>
            <p:nvPr/>
          </p:nvSpPr>
          <p:spPr bwMode="auto">
            <a:xfrm>
              <a:off x="4998720" y="2201863"/>
              <a:ext cx="2194560" cy="4343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ED48C2EF-0352-45D6-94D3-1E9C63EAC708}"/>
                </a:ext>
              </a:extLst>
            </p:cNvPr>
            <p:cNvSpPr txBox="1"/>
            <p:nvPr/>
          </p:nvSpPr>
          <p:spPr>
            <a:xfrm>
              <a:off x="5180113" y="3368272"/>
              <a:ext cx="1920240" cy="492443"/>
            </a:xfrm>
            <a:prstGeom prst="rect">
              <a:avLst/>
            </a:prstGeom>
            <a:noFill/>
          </p:spPr>
          <p:txBody>
            <a:bodyPr wrap="square" lIns="0" tIns="0" rIns="0" bIns="0" rtlCol="0">
              <a:spAutoFit/>
            </a:bodyPr>
            <a:lstStyle/>
            <a:p>
              <a:r>
                <a:rPr lang="en-US" sz="1600" dirty="0">
                  <a:gradFill>
                    <a:gsLst>
                      <a:gs pos="2917">
                        <a:schemeClr val="tx1"/>
                      </a:gs>
                      <a:gs pos="30000">
                        <a:schemeClr val="tx1"/>
                      </a:gs>
                    </a:gsLst>
                    <a:lin ang="5400000" scaled="0"/>
                  </a:gradFill>
                </a:rPr>
                <a:t>Identity </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Baseline</a:t>
              </a:r>
            </a:p>
          </p:txBody>
        </p:sp>
        <p:sp>
          <p:nvSpPr>
            <p:cNvPr id="23" name="Rectangle 22">
              <a:extLst>
                <a:ext uri="{FF2B5EF4-FFF2-40B4-BE49-F238E27FC236}">
                  <a16:creationId xmlns:a16="http://schemas.microsoft.com/office/drawing/2014/main" id="{64D858DB-300A-4B7F-8EC6-4446E2E93662}"/>
                </a:ext>
              </a:extLst>
            </p:cNvPr>
            <p:cNvSpPr/>
            <p:nvPr/>
          </p:nvSpPr>
          <p:spPr>
            <a:xfrm>
              <a:off x="5180113" y="4066706"/>
              <a:ext cx="2243606" cy="2062103"/>
            </a:xfrm>
            <a:prstGeom prst="rect">
              <a:avLst/>
            </a:prstGeom>
          </p:spPr>
          <p:txBody>
            <a:bodyPr wrap="square" lIns="0">
              <a:spAutoFit/>
            </a:bodyPr>
            <a:lstStyle/>
            <a:p>
              <a:pPr>
                <a:spcAft>
                  <a:spcPts val="600"/>
                </a:spcAft>
              </a:pPr>
              <a:r>
                <a:rPr lang="en-US" sz="1400" dirty="0">
                  <a:solidFill>
                    <a:schemeClr val="tx2"/>
                  </a:solidFill>
                </a:rPr>
                <a:t>Azure Blueprints</a:t>
              </a:r>
            </a:p>
            <a:p>
              <a:pPr>
                <a:spcAft>
                  <a:spcPts val="600"/>
                </a:spcAft>
              </a:pPr>
              <a:r>
                <a:rPr lang="en-US" sz="1400" dirty="0">
                  <a:solidFill>
                    <a:schemeClr val="tx2"/>
                  </a:solidFill>
                </a:rPr>
                <a:t>Azure RBAC</a:t>
              </a:r>
            </a:p>
            <a:p>
              <a:pPr>
                <a:spcAft>
                  <a:spcPts val="600"/>
                </a:spcAft>
              </a:pPr>
              <a:r>
                <a:rPr lang="en-US" sz="1400" dirty="0">
                  <a:solidFill>
                    <a:schemeClr val="tx2"/>
                  </a:solidFill>
                </a:rPr>
                <a:t>Azure AD</a:t>
              </a:r>
            </a:p>
            <a:p>
              <a:pPr>
                <a:spcAft>
                  <a:spcPts val="600"/>
                </a:spcAft>
              </a:pPr>
              <a:r>
                <a:rPr lang="en-US" sz="1400" dirty="0">
                  <a:solidFill>
                    <a:schemeClr val="tx2"/>
                  </a:solidFill>
                </a:rPr>
                <a:t>Azure AD B2B</a:t>
              </a:r>
            </a:p>
            <a:p>
              <a:pPr>
                <a:spcAft>
                  <a:spcPts val="600"/>
                </a:spcAft>
              </a:pPr>
              <a:r>
                <a:rPr lang="en-US" sz="1400" dirty="0">
                  <a:solidFill>
                    <a:schemeClr val="tx2"/>
                  </a:solidFill>
                </a:rPr>
                <a:t>Azure AD B2C</a:t>
              </a:r>
            </a:p>
            <a:p>
              <a:pPr>
                <a:spcAft>
                  <a:spcPts val="600"/>
                </a:spcAft>
              </a:pPr>
              <a:r>
                <a:rPr lang="en-US" sz="1400" dirty="0">
                  <a:solidFill>
                    <a:schemeClr val="tx2"/>
                  </a:solidFill>
                </a:rPr>
                <a:t>Directory Federation</a:t>
              </a:r>
            </a:p>
            <a:p>
              <a:pPr>
                <a:spcAft>
                  <a:spcPts val="600"/>
                </a:spcAft>
              </a:pPr>
              <a:r>
                <a:rPr lang="en-US" sz="1400" dirty="0">
                  <a:solidFill>
                    <a:schemeClr val="tx2"/>
                  </a:solidFill>
                </a:rPr>
                <a:t>Directory Replication</a:t>
              </a:r>
            </a:p>
          </p:txBody>
        </p:sp>
        <p:grpSp>
          <p:nvGrpSpPr>
            <p:cNvPr id="49" name="Group 48">
              <a:extLst>
                <a:ext uri="{FF2B5EF4-FFF2-40B4-BE49-F238E27FC236}">
                  <a16:creationId xmlns:a16="http://schemas.microsoft.com/office/drawing/2014/main" id="{2AA3B01C-C0FE-461F-9AFE-568036738917}"/>
                </a:ext>
              </a:extLst>
            </p:cNvPr>
            <p:cNvGrpSpPr/>
            <p:nvPr/>
          </p:nvGrpSpPr>
          <p:grpSpPr>
            <a:xfrm>
              <a:off x="5816674" y="2510979"/>
              <a:ext cx="469954" cy="486736"/>
              <a:chOff x="-469127" y="-1184744"/>
              <a:chExt cx="667910" cy="691763"/>
            </a:xfrm>
          </p:grpSpPr>
          <p:sp>
            <p:nvSpPr>
              <p:cNvPr id="50" name="Freeform: Shape 49">
                <a:extLst>
                  <a:ext uri="{FF2B5EF4-FFF2-40B4-BE49-F238E27FC236}">
                    <a16:creationId xmlns:a16="http://schemas.microsoft.com/office/drawing/2014/main" id="{04A9CC0B-601D-461D-BBB0-70E942943469}"/>
                  </a:ext>
                </a:extLst>
              </p:cNvPr>
              <p:cNvSpPr/>
              <p:nvPr/>
            </p:nvSpPr>
            <p:spPr bwMode="auto">
              <a:xfrm>
                <a:off x="-469127" y="-683149"/>
                <a:ext cx="166315" cy="190168"/>
              </a:xfrm>
              <a:custGeom>
                <a:avLst/>
                <a:gdLst>
                  <a:gd name="connsiteX0" fmla="*/ 0 w 166315"/>
                  <a:gd name="connsiteY0" fmla="*/ 0 h 190168"/>
                  <a:gd name="connsiteX1" fmla="*/ 166315 w 166315"/>
                  <a:gd name="connsiteY1" fmla="*/ 166315 h 190168"/>
                  <a:gd name="connsiteX2" fmla="*/ 161499 w 166315"/>
                  <a:gd name="connsiteY2" fmla="*/ 190168 h 190168"/>
                  <a:gd name="connsiteX3" fmla="*/ 0 w 166315"/>
                  <a:gd name="connsiteY3" fmla="*/ 190168 h 190168"/>
                  <a:gd name="connsiteX4" fmla="*/ 0 w 166315"/>
                  <a:gd name="connsiteY4" fmla="*/ 0 h 19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15" h="190168">
                    <a:moveTo>
                      <a:pt x="0" y="0"/>
                    </a:moveTo>
                    <a:cubicBezTo>
                      <a:pt x="91853" y="0"/>
                      <a:pt x="166315" y="74462"/>
                      <a:pt x="166315" y="166315"/>
                    </a:cubicBezTo>
                    <a:lnTo>
                      <a:pt x="161499" y="190168"/>
                    </a:lnTo>
                    <a:lnTo>
                      <a:pt x="0" y="190168"/>
                    </a:ln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BEFECD1E-65C3-4CD6-9BAE-1CB9DDB0E6F1}"/>
                  </a:ext>
                </a:extLst>
              </p:cNvPr>
              <p:cNvSpPr/>
              <p:nvPr/>
            </p:nvSpPr>
            <p:spPr bwMode="auto">
              <a:xfrm>
                <a:off x="-469127" y="-1184744"/>
                <a:ext cx="667910" cy="691763"/>
              </a:xfrm>
              <a:custGeom>
                <a:avLst/>
                <a:gdLst>
                  <a:gd name="connsiteX0" fmla="*/ 0 w 667910"/>
                  <a:gd name="connsiteY0" fmla="*/ 0 h 691763"/>
                  <a:gd name="connsiteX1" fmla="*/ 667910 w 667910"/>
                  <a:gd name="connsiteY1" fmla="*/ 667910 h 691763"/>
                  <a:gd name="connsiteX2" fmla="*/ 665505 w 667910"/>
                  <a:gd name="connsiteY2" fmla="*/ 691763 h 691763"/>
                  <a:gd name="connsiteX3" fmla="*/ 161499 w 667910"/>
                  <a:gd name="connsiteY3" fmla="*/ 691763 h 691763"/>
                  <a:gd name="connsiteX4" fmla="*/ 166315 w 667910"/>
                  <a:gd name="connsiteY4" fmla="*/ 667910 h 691763"/>
                  <a:gd name="connsiteX5" fmla="*/ 0 w 667910"/>
                  <a:gd name="connsiteY5" fmla="*/ 501595 h 691763"/>
                  <a:gd name="connsiteX6" fmla="*/ 0 w 667910"/>
                  <a:gd name="connsiteY6" fmla="*/ 0 h 69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910" h="691763">
                    <a:moveTo>
                      <a:pt x="0" y="0"/>
                    </a:moveTo>
                    <a:cubicBezTo>
                      <a:pt x="368877" y="0"/>
                      <a:pt x="667910" y="299033"/>
                      <a:pt x="667910" y="667910"/>
                    </a:cubicBezTo>
                    <a:lnTo>
                      <a:pt x="665505" y="691763"/>
                    </a:lnTo>
                    <a:lnTo>
                      <a:pt x="161499" y="691763"/>
                    </a:lnTo>
                    <a:lnTo>
                      <a:pt x="166315" y="667910"/>
                    </a:lnTo>
                    <a:cubicBezTo>
                      <a:pt x="166315" y="576057"/>
                      <a:pt x="91853" y="501595"/>
                      <a:pt x="0" y="501595"/>
                    </a:cubicBez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 name="Group 8">
            <a:extLst>
              <a:ext uri="{FF2B5EF4-FFF2-40B4-BE49-F238E27FC236}">
                <a16:creationId xmlns:a16="http://schemas.microsoft.com/office/drawing/2014/main" id="{04E52364-9B5F-4CFD-A44A-0B2567E8DE1C}"/>
              </a:ext>
            </a:extLst>
          </p:cNvPr>
          <p:cNvGrpSpPr/>
          <p:nvPr/>
        </p:nvGrpSpPr>
        <p:grpSpPr>
          <a:xfrm>
            <a:off x="7247289" y="2201863"/>
            <a:ext cx="2491537" cy="4343397"/>
            <a:chOff x="7247289" y="2201863"/>
            <a:chExt cx="2491537" cy="4343397"/>
          </a:xfrm>
        </p:grpSpPr>
        <p:sp>
          <p:nvSpPr>
            <p:cNvPr id="76" name="Rectangle 75">
              <a:extLst>
                <a:ext uri="{FF2B5EF4-FFF2-40B4-BE49-F238E27FC236}">
                  <a16:creationId xmlns:a16="http://schemas.microsoft.com/office/drawing/2014/main" id="{9C6A6941-3631-49AD-BDC2-92851D944D3D}"/>
                </a:ext>
              </a:extLst>
            </p:cNvPr>
            <p:cNvSpPr/>
            <p:nvPr/>
          </p:nvSpPr>
          <p:spPr bwMode="auto">
            <a:xfrm>
              <a:off x="7247289" y="2201863"/>
              <a:ext cx="2194560" cy="4343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0519BECF-DFE2-466E-85CA-633BDF74C0A3}"/>
                </a:ext>
              </a:extLst>
            </p:cNvPr>
            <p:cNvSpPr txBox="1"/>
            <p:nvPr/>
          </p:nvSpPr>
          <p:spPr>
            <a:xfrm>
              <a:off x="7426812" y="3368272"/>
              <a:ext cx="1920240" cy="492443"/>
            </a:xfrm>
            <a:prstGeom prst="rect">
              <a:avLst/>
            </a:prstGeom>
            <a:noFill/>
          </p:spPr>
          <p:txBody>
            <a:bodyPr wrap="square" lIns="0" tIns="0" rIns="0" bIns="0" rtlCol="0">
              <a:spAutoFit/>
            </a:bodyPr>
            <a:lstStyle/>
            <a:p>
              <a:r>
                <a:rPr lang="en-US" sz="1600" dirty="0">
                  <a:gradFill>
                    <a:gsLst>
                      <a:gs pos="2917">
                        <a:schemeClr val="tx1"/>
                      </a:gs>
                      <a:gs pos="30000">
                        <a:schemeClr val="tx1"/>
                      </a:gs>
                    </a:gsLst>
                    <a:lin ang="5400000" scaled="0"/>
                  </a:gradFill>
                </a:rPr>
                <a:t>Resource </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Consistency</a:t>
              </a:r>
            </a:p>
          </p:txBody>
        </p:sp>
        <p:sp>
          <p:nvSpPr>
            <p:cNvPr id="24" name="Rectangle 23">
              <a:extLst>
                <a:ext uri="{FF2B5EF4-FFF2-40B4-BE49-F238E27FC236}">
                  <a16:creationId xmlns:a16="http://schemas.microsoft.com/office/drawing/2014/main" id="{D42E8A78-C1A0-4974-9A03-2AE1D84A0D8C}"/>
                </a:ext>
              </a:extLst>
            </p:cNvPr>
            <p:cNvSpPr/>
            <p:nvPr/>
          </p:nvSpPr>
          <p:spPr>
            <a:xfrm>
              <a:off x="7426812" y="4066706"/>
              <a:ext cx="2312014" cy="2062103"/>
            </a:xfrm>
            <a:prstGeom prst="rect">
              <a:avLst/>
            </a:prstGeom>
          </p:spPr>
          <p:txBody>
            <a:bodyPr wrap="square" lIns="0">
              <a:spAutoFit/>
            </a:bodyPr>
            <a:lstStyle/>
            <a:p>
              <a:pPr>
                <a:spcAft>
                  <a:spcPts val="600"/>
                </a:spcAft>
              </a:pPr>
              <a:r>
                <a:rPr lang="en-US" sz="1400">
                  <a:solidFill>
                    <a:schemeClr val="tx2"/>
                  </a:solidFill>
                </a:rPr>
                <a:t>Azure Blueprints</a:t>
              </a:r>
            </a:p>
            <a:p>
              <a:pPr>
                <a:spcAft>
                  <a:spcPts val="600"/>
                </a:spcAft>
              </a:pPr>
              <a:r>
                <a:rPr lang="en-US" sz="1400">
                  <a:solidFill>
                    <a:schemeClr val="tx2"/>
                  </a:solidFill>
                </a:rPr>
                <a:t>Azure Policy</a:t>
              </a:r>
            </a:p>
            <a:p>
              <a:pPr>
                <a:spcAft>
                  <a:spcPts val="600"/>
                </a:spcAft>
              </a:pPr>
              <a:r>
                <a:rPr lang="en-US" sz="1400">
                  <a:solidFill>
                    <a:schemeClr val="tx2"/>
                  </a:solidFill>
                </a:rPr>
                <a:t>Azure Monitor</a:t>
              </a:r>
            </a:p>
            <a:p>
              <a:pPr>
                <a:spcAft>
                  <a:spcPts val="600"/>
                </a:spcAft>
              </a:pPr>
              <a:r>
                <a:rPr lang="en-US" sz="1400">
                  <a:solidFill>
                    <a:schemeClr val="tx2"/>
                  </a:solidFill>
                </a:rPr>
                <a:t>Change Tracking</a:t>
              </a:r>
            </a:p>
            <a:p>
              <a:pPr>
                <a:spcAft>
                  <a:spcPts val="600"/>
                </a:spcAft>
              </a:pPr>
              <a:r>
                <a:rPr lang="en-US" sz="1400">
                  <a:solidFill>
                    <a:schemeClr val="tx2"/>
                  </a:solidFill>
                </a:rPr>
                <a:t>DSC</a:t>
              </a:r>
            </a:p>
            <a:p>
              <a:pPr>
                <a:spcAft>
                  <a:spcPts val="600"/>
                </a:spcAft>
              </a:pPr>
              <a:r>
                <a:rPr lang="en-US" sz="1400">
                  <a:solidFill>
                    <a:schemeClr val="tx2"/>
                  </a:solidFill>
                </a:rPr>
                <a:t>Update Management</a:t>
              </a:r>
            </a:p>
            <a:p>
              <a:pPr>
                <a:spcAft>
                  <a:spcPts val="600"/>
                </a:spcAft>
              </a:pPr>
              <a:r>
                <a:rPr lang="en-US" sz="1400">
                  <a:solidFill>
                    <a:schemeClr val="tx2"/>
                  </a:solidFill>
                </a:rPr>
                <a:t>Automation</a:t>
              </a:r>
            </a:p>
          </p:txBody>
        </p:sp>
        <p:grpSp>
          <p:nvGrpSpPr>
            <p:cNvPr id="52" name="Graphic 39">
              <a:extLst>
                <a:ext uri="{FF2B5EF4-FFF2-40B4-BE49-F238E27FC236}">
                  <a16:creationId xmlns:a16="http://schemas.microsoft.com/office/drawing/2014/main" id="{10727ADF-76EF-4151-8D78-489F5BEB208B}"/>
                </a:ext>
              </a:extLst>
            </p:cNvPr>
            <p:cNvGrpSpPr/>
            <p:nvPr/>
          </p:nvGrpSpPr>
          <p:grpSpPr>
            <a:xfrm>
              <a:off x="8034414" y="2481009"/>
              <a:ext cx="467554" cy="546675"/>
              <a:chOff x="5527428" y="4748877"/>
              <a:chExt cx="685800" cy="838200"/>
            </a:xfrm>
          </p:grpSpPr>
          <p:sp>
            <p:nvSpPr>
              <p:cNvPr id="53" name="Freeform: Shape 52">
                <a:extLst>
                  <a:ext uri="{FF2B5EF4-FFF2-40B4-BE49-F238E27FC236}">
                    <a16:creationId xmlns:a16="http://schemas.microsoft.com/office/drawing/2014/main" id="{69F1A441-0A88-4A1E-8003-233D86B57AEA}"/>
                  </a:ext>
                </a:extLst>
              </p:cNvPr>
              <p:cNvSpPr/>
              <p:nvPr/>
            </p:nvSpPr>
            <p:spPr>
              <a:xfrm>
                <a:off x="5527428" y="5320377"/>
                <a:ext cx="114300" cy="266700"/>
              </a:xfrm>
              <a:custGeom>
                <a:avLst/>
                <a:gdLst>
                  <a:gd name="connsiteX0" fmla="*/ 0 w 114300"/>
                  <a:gd name="connsiteY0" fmla="*/ 0 h 266700"/>
                  <a:gd name="connsiteX1" fmla="*/ 114300 w 114300"/>
                  <a:gd name="connsiteY1" fmla="*/ 0 h 266700"/>
                  <a:gd name="connsiteX2" fmla="*/ 114300 w 114300"/>
                  <a:gd name="connsiteY2" fmla="*/ 266700 h 266700"/>
                  <a:gd name="connsiteX3" fmla="*/ 0 w 1143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114300" h="266700">
                    <a:moveTo>
                      <a:pt x="0" y="0"/>
                    </a:moveTo>
                    <a:lnTo>
                      <a:pt x="114300" y="0"/>
                    </a:lnTo>
                    <a:lnTo>
                      <a:pt x="114300" y="266700"/>
                    </a:lnTo>
                    <a:lnTo>
                      <a:pt x="0" y="266700"/>
                    </a:lnTo>
                    <a:close/>
                  </a:path>
                </a:pathLst>
              </a:custGeom>
              <a:solidFill>
                <a:schemeClr val="tx2"/>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97BCC61-60E0-4FC9-A63A-F037670D62F9}"/>
                  </a:ext>
                </a:extLst>
              </p:cNvPr>
              <p:cNvSpPr/>
              <p:nvPr/>
            </p:nvSpPr>
            <p:spPr>
              <a:xfrm>
                <a:off x="5717928" y="5129877"/>
                <a:ext cx="114300" cy="457200"/>
              </a:xfrm>
              <a:custGeom>
                <a:avLst/>
                <a:gdLst>
                  <a:gd name="connsiteX0" fmla="*/ 0 w 114300"/>
                  <a:gd name="connsiteY0" fmla="*/ 0 h 457200"/>
                  <a:gd name="connsiteX1" fmla="*/ 114300 w 114300"/>
                  <a:gd name="connsiteY1" fmla="*/ 0 h 457200"/>
                  <a:gd name="connsiteX2" fmla="*/ 114300 w 114300"/>
                  <a:gd name="connsiteY2" fmla="*/ 457200 h 457200"/>
                  <a:gd name="connsiteX3" fmla="*/ 0 w 1143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14300" h="457200">
                    <a:moveTo>
                      <a:pt x="0" y="0"/>
                    </a:moveTo>
                    <a:lnTo>
                      <a:pt x="114300" y="0"/>
                    </a:lnTo>
                    <a:lnTo>
                      <a:pt x="114300" y="457200"/>
                    </a:lnTo>
                    <a:lnTo>
                      <a:pt x="0" y="457200"/>
                    </a:lnTo>
                    <a:close/>
                  </a:path>
                </a:pathLst>
              </a:custGeom>
              <a:solidFill>
                <a:srgbClr val="0075C9"/>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3FAEDEC-A794-4DCA-B48B-BC0A29F4A897}"/>
                  </a:ext>
                </a:extLst>
              </p:cNvPr>
              <p:cNvSpPr/>
              <p:nvPr/>
            </p:nvSpPr>
            <p:spPr>
              <a:xfrm>
                <a:off x="5908428" y="4939377"/>
                <a:ext cx="114300" cy="647700"/>
              </a:xfrm>
              <a:custGeom>
                <a:avLst/>
                <a:gdLst>
                  <a:gd name="connsiteX0" fmla="*/ 0 w 114300"/>
                  <a:gd name="connsiteY0" fmla="*/ 0 h 647700"/>
                  <a:gd name="connsiteX1" fmla="*/ 114300 w 114300"/>
                  <a:gd name="connsiteY1" fmla="*/ 0 h 647700"/>
                  <a:gd name="connsiteX2" fmla="*/ 114300 w 114300"/>
                  <a:gd name="connsiteY2" fmla="*/ 647700 h 647700"/>
                  <a:gd name="connsiteX3" fmla="*/ 0 w 11430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14300" h="647700">
                    <a:moveTo>
                      <a:pt x="0" y="0"/>
                    </a:moveTo>
                    <a:lnTo>
                      <a:pt x="114300" y="0"/>
                    </a:lnTo>
                    <a:lnTo>
                      <a:pt x="114300" y="647700"/>
                    </a:lnTo>
                    <a:lnTo>
                      <a:pt x="0" y="647700"/>
                    </a:lnTo>
                    <a:close/>
                  </a:path>
                </a:pathLst>
              </a:custGeom>
              <a:solidFill>
                <a:schemeClr val="tx2"/>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7A5DD6D-318E-43DA-9A49-AAAEB5EFCE86}"/>
                  </a:ext>
                </a:extLst>
              </p:cNvPr>
              <p:cNvSpPr/>
              <p:nvPr/>
            </p:nvSpPr>
            <p:spPr>
              <a:xfrm>
                <a:off x="6098928" y="4748877"/>
                <a:ext cx="114300" cy="838200"/>
              </a:xfrm>
              <a:custGeom>
                <a:avLst/>
                <a:gdLst>
                  <a:gd name="connsiteX0" fmla="*/ 0 w 114300"/>
                  <a:gd name="connsiteY0" fmla="*/ 0 h 838200"/>
                  <a:gd name="connsiteX1" fmla="*/ 114300 w 114300"/>
                  <a:gd name="connsiteY1" fmla="*/ 0 h 838200"/>
                  <a:gd name="connsiteX2" fmla="*/ 114300 w 114300"/>
                  <a:gd name="connsiteY2" fmla="*/ 838200 h 838200"/>
                  <a:gd name="connsiteX3" fmla="*/ 0 w 114300"/>
                  <a:gd name="connsiteY3" fmla="*/ 838200 h 838200"/>
                </a:gdLst>
                <a:ahLst/>
                <a:cxnLst>
                  <a:cxn ang="0">
                    <a:pos x="connsiteX0" y="connsiteY0"/>
                  </a:cxn>
                  <a:cxn ang="0">
                    <a:pos x="connsiteX1" y="connsiteY1"/>
                  </a:cxn>
                  <a:cxn ang="0">
                    <a:pos x="connsiteX2" y="connsiteY2"/>
                  </a:cxn>
                  <a:cxn ang="0">
                    <a:pos x="connsiteX3" y="connsiteY3"/>
                  </a:cxn>
                </a:cxnLst>
                <a:rect l="l" t="t" r="r" b="b"/>
                <a:pathLst>
                  <a:path w="114300" h="838200">
                    <a:moveTo>
                      <a:pt x="0" y="0"/>
                    </a:moveTo>
                    <a:lnTo>
                      <a:pt x="114300" y="0"/>
                    </a:lnTo>
                    <a:lnTo>
                      <a:pt x="114300" y="838200"/>
                    </a:lnTo>
                    <a:lnTo>
                      <a:pt x="0" y="838200"/>
                    </a:lnTo>
                    <a:close/>
                  </a:path>
                </a:pathLst>
              </a:custGeom>
              <a:solidFill>
                <a:schemeClr val="accent5"/>
              </a:solidFill>
              <a:ln w="9525"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2928B68C-8053-451F-8160-8858F4EC6B54}"/>
              </a:ext>
            </a:extLst>
          </p:cNvPr>
          <p:cNvGrpSpPr/>
          <p:nvPr/>
        </p:nvGrpSpPr>
        <p:grpSpPr>
          <a:xfrm>
            <a:off x="9495858" y="2201863"/>
            <a:ext cx="2430319" cy="4343397"/>
            <a:chOff x="9495858" y="2201863"/>
            <a:chExt cx="2430319" cy="4343397"/>
          </a:xfrm>
        </p:grpSpPr>
        <p:sp>
          <p:nvSpPr>
            <p:cNvPr id="77" name="Rectangle 76">
              <a:extLst>
                <a:ext uri="{FF2B5EF4-FFF2-40B4-BE49-F238E27FC236}">
                  <a16:creationId xmlns:a16="http://schemas.microsoft.com/office/drawing/2014/main" id="{99DF54FE-BEB4-423E-8FE2-D8B5F2150EC5}"/>
                </a:ext>
              </a:extLst>
            </p:cNvPr>
            <p:cNvSpPr/>
            <p:nvPr/>
          </p:nvSpPr>
          <p:spPr bwMode="auto">
            <a:xfrm>
              <a:off x="9495858" y="2201863"/>
              <a:ext cx="2194560" cy="4343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ED006795-E76B-418F-946F-7FD99C5D0E04}"/>
                </a:ext>
              </a:extLst>
            </p:cNvPr>
            <p:cNvSpPr txBox="1"/>
            <p:nvPr/>
          </p:nvSpPr>
          <p:spPr>
            <a:xfrm>
              <a:off x="9673509" y="3368272"/>
              <a:ext cx="1920240" cy="492443"/>
            </a:xfrm>
            <a:prstGeom prst="rect">
              <a:avLst/>
            </a:prstGeom>
            <a:noFill/>
          </p:spPr>
          <p:txBody>
            <a:bodyPr wrap="square" lIns="0" tIns="0" rIns="0" bIns="0" rtlCol="0">
              <a:spAutoFit/>
            </a:bodyPr>
            <a:lstStyle/>
            <a:p>
              <a:r>
                <a:rPr lang="en-US" sz="1600" dirty="0">
                  <a:gradFill>
                    <a:gsLst>
                      <a:gs pos="2917">
                        <a:schemeClr val="tx1"/>
                      </a:gs>
                      <a:gs pos="30000">
                        <a:schemeClr val="tx1"/>
                      </a:gs>
                    </a:gsLst>
                    <a:lin ang="5400000" scaled="0"/>
                  </a:gradFill>
                </a:rPr>
                <a:t>Deployment </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Acceleration</a:t>
              </a:r>
            </a:p>
          </p:txBody>
        </p:sp>
        <p:sp>
          <p:nvSpPr>
            <p:cNvPr id="25" name="Rectangle 24">
              <a:extLst>
                <a:ext uri="{FF2B5EF4-FFF2-40B4-BE49-F238E27FC236}">
                  <a16:creationId xmlns:a16="http://schemas.microsoft.com/office/drawing/2014/main" id="{3A329DD5-ACFB-46EB-8C0D-652858196269}"/>
                </a:ext>
              </a:extLst>
            </p:cNvPr>
            <p:cNvSpPr/>
            <p:nvPr/>
          </p:nvSpPr>
          <p:spPr>
            <a:xfrm>
              <a:off x="9673509" y="4066706"/>
              <a:ext cx="2252668" cy="2354491"/>
            </a:xfrm>
            <a:prstGeom prst="rect">
              <a:avLst/>
            </a:prstGeom>
          </p:spPr>
          <p:txBody>
            <a:bodyPr wrap="square" lIns="0">
              <a:spAutoFit/>
            </a:bodyPr>
            <a:lstStyle/>
            <a:p>
              <a:pPr>
                <a:spcAft>
                  <a:spcPts val="600"/>
                </a:spcAft>
              </a:pPr>
              <a:r>
                <a:rPr lang="en-US" sz="1400" dirty="0">
                  <a:solidFill>
                    <a:schemeClr val="tx2"/>
                  </a:solidFill>
                </a:rPr>
                <a:t>Azure Blueprints</a:t>
              </a:r>
            </a:p>
            <a:p>
              <a:pPr>
                <a:spcAft>
                  <a:spcPts val="600"/>
                </a:spcAft>
              </a:pPr>
              <a:r>
                <a:rPr lang="en-US" sz="1400" dirty="0">
                  <a:solidFill>
                    <a:schemeClr val="tx2"/>
                  </a:solidFill>
                </a:rPr>
                <a:t>Azure Policy</a:t>
              </a:r>
            </a:p>
            <a:p>
              <a:pPr>
                <a:spcAft>
                  <a:spcPts val="600"/>
                </a:spcAft>
              </a:pPr>
              <a:r>
                <a:rPr lang="en-US" sz="1400" dirty="0">
                  <a:solidFill>
                    <a:schemeClr val="tx2"/>
                  </a:solidFill>
                </a:rPr>
                <a:t>Resource Tagging</a:t>
              </a:r>
            </a:p>
            <a:p>
              <a:pPr>
                <a:spcAft>
                  <a:spcPts val="600"/>
                </a:spcAft>
              </a:pPr>
              <a:r>
                <a:rPr lang="en-US" sz="1400" dirty="0">
                  <a:solidFill>
                    <a:schemeClr val="tx2"/>
                  </a:solidFill>
                </a:rPr>
                <a:t>ARM Templates</a:t>
              </a:r>
            </a:p>
            <a:p>
              <a:pPr>
                <a:spcAft>
                  <a:spcPts val="600"/>
                </a:spcAft>
              </a:pPr>
              <a:r>
                <a:rPr lang="en-US" sz="1400" dirty="0">
                  <a:solidFill>
                    <a:schemeClr val="tx2"/>
                  </a:solidFill>
                </a:rPr>
                <a:t>Azure DevOps</a:t>
              </a:r>
            </a:p>
            <a:p>
              <a:pPr>
                <a:spcAft>
                  <a:spcPts val="600"/>
                </a:spcAft>
              </a:pPr>
              <a:r>
                <a:rPr lang="en-US" sz="1400" dirty="0">
                  <a:solidFill>
                    <a:schemeClr val="tx2"/>
                  </a:solidFill>
                </a:rPr>
                <a:t>Azure Site Recovery</a:t>
              </a:r>
            </a:p>
            <a:p>
              <a:pPr>
                <a:spcAft>
                  <a:spcPts val="600"/>
                </a:spcAft>
              </a:pPr>
              <a:r>
                <a:rPr lang="en-US" sz="1400" dirty="0">
                  <a:solidFill>
                    <a:schemeClr val="tx2"/>
                  </a:solidFill>
                </a:rPr>
                <a:t>Azure Backup</a:t>
              </a:r>
            </a:p>
            <a:p>
              <a:pPr>
                <a:spcAft>
                  <a:spcPts val="600"/>
                </a:spcAft>
              </a:pPr>
              <a:r>
                <a:rPr lang="en-US" sz="1400" dirty="0">
                  <a:solidFill>
                    <a:schemeClr val="tx2"/>
                  </a:solidFill>
                </a:rPr>
                <a:t>Azure Automation</a:t>
              </a:r>
            </a:p>
          </p:txBody>
        </p:sp>
        <p:grpSp>
          <p:nvGrpSpPr>
            <p:cNvPr id="57" name="Group 56">
              <a:extLst>
                <a:ext uri="{FF2B5EF4-FFF2-40B4-BE49-F238E27FC236}">
                  <a16:creationId xmlns:a16="http://schemas.microsoft.com/office/drawing/2014/main" id="{069F8ABE-934B-4342-8E1C-747662691EAF}"/>
                </a:ext>
              </a:extLst>
            </p:cNvPr>
            <p:cNvGrpSpPr/>
            <p:nvPr/>
          </p:nvGrpSpPr>
          <p:grpSpPr>
            <a:xfrm>
              <a:off x="10249753" y="2521450"/>
              <a:ext cx="458094" cy="465793"/>
              <a:chOff x="-477078" y="-1431235"/>
              <a:chExt cx="946205" cy="962108"/>
            </a:xfrm>
          </p:grpSpPr>
          <p:sp>
            <p:nvSpPr>
              <p:cNvPr id="58" name="Rectangle 57">
                <a:extLst>
                  <a:ext uri="{FF2B5EF4-FFF2-40B4-BE49-F238E27FC236}">
                    <a16:creationId xmlns:a16="http://schemas.microsoft.com/office/drawing/2014/main" id="{6F80C8ED-3B1D-475B-B2DA-5324027E90E3}"/>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ED7099B0-BBB8-4FB9-A106-38F6139E1599}"/>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A80E5EFD-7588-43C3-8620-C2A81243C358}"/>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51D0A94B-6D56-4D70-BA0D-B4F5E80D7973}"/>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a:extLst>
                  <a:ext uri="{FF2B5EF4-FFF2-40B4-BE49-F238E27FC236}">
                    <a16:creationId xmlns:a16="http://schemas.microsoft.com/office/drawing/2014/main" id="{532BED89-2E75-4AC9-BFB5-7D830CB40F89}"/>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7B6605DD-2EE9-4ED4-A373-D1FCE813E88A}"/>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73B140F6-605F-416D-9CC9-7818879ABCA4}"/>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FAF08AF5-E652-41DA-A1FB-477F115F0EB9}"/>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EC1860BA-812B-48E4-90D0-C3A39A6E5160}"/>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678FC145-14C6-4B02-A6B0-06CB70D51657}"/>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B3E95782-BD71-4003-AF05-30684D6CB8EA}"/>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976F6EDF-9EAE-49F0-85F1-D96C13C3FBF5}"/>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52C7F943-A893-40BF-B271-F7C694D66CD3}"/>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774E9EF4-4BC8-4D58-BDA5-FF15FA6B8B19}"/>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6388D481-E517-441A-9A75-392C1560D34F}"/>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EC9E28D3-D72F-4C89-BFF2-AA2F3B3B381A}"/>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0376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64" presetClass="path" presetSubtype="0" decel="100000" fill="hold" grpId="1" nodeType="withEffect">
                                  <p:stCondLst>
                                    <p:cond delay="0"/>
                                  </p:stCondLst>
                                  <p:childTnLst>
                                    <p:animMotion origin="layout" path="M -2.70833E-6 0.10023 L -2.70833E-6 2.22222E-6 " pathEditMode="relative" rAng="0" ptsTypes="AA">
                                      <p:cBhvr>
                                        <p:cTn id="12" dur="750" fill="hold"/>
                                        <p:tgtEl>
                                          <p:spTgt spid="39"/>
                                        </p:tgtEl>
                                        <p:attrNameLst>
                                          <p:attrName>ppt_x</p:attrName>
                                          <p:attrName>ppt_y</p:attrName>
                                        </p:attrNameLst>
                                      </p:cBhvr>
                                      <p:rCtr x="0" y="-6736"/>
                                    </p:animMotion>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64" presetClass="path" presetSubtype="0" decel="100000" fill="hold" nodeType="withEffect">
                                  <p:stCondLst>
                                    <p:cond delay="0"/>
                                  </p:stCondLst>
                                  <p:childTnLst>
                                    <p:animMotion origin="layout" path="M -2.70833E-6 0.10023 L -2.70833E-6 2.22222E-6 " pathEditMode="relative" rAng="0" ptsTypes="AA">
                                      <p:cBhvr>
                                        <p:cTn id="18" dur="750" fill="hold"/>
                                        <p:tgtEl>
                                          <p:spTgt spid="4"/>
                                        </p:tgtEl>
                                        <p:attrNameLst>
                                          <p:attrName>ppt_x</p:attrName>
                                          <p:attrName>ppt_y</p:attrName>
                                        </p:attrNameLst>
                                      </p:cBhvr>
                                      <p:rCtr x="0" y="-6736"/>
                                    </p:animMotion>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64" presetClass="path" presetSubtype="0" decel="100000" fill="hold" nodeType="withEffect">
                                  <p:stCondLst>
                                    <p:cond delay="0"/>
                                  </p:stCondLst>
                                  <p:childTnLst>
                                    <p:animMotion origin="layout" path="M -2.70833E-6 0.10023 L -2.70833E-6 2.22222E-6 " pathEditMode="relative" rAng="0" ptsTypes="AA">
                                      <p:cBhvr>
                                        <p:cTn id="24" dur="750" fill="hold"/>
                                        <p:tgtEl>
                                          <p:spTgt spid="5"/>
                                        </p:tgtEl>
                                        <p:attrNameLst>
                                          <p:attrName>ppt_x</p:attrName>
                                          <p:attrName>ppt_y</p:attrName>
                                        </p:attrNameLst>
                                      </p:cBhvr>
                                      <p:rCtr x="0" y="-6736"/>
                                    </p:animMotion>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64" presetClass="path" presetSubtype="0" decel="100000" fill="hold" nodeType="withEffect">
                                  <p:stCondLst>
                                    <p:cond delay="0"/>
                                  </p:stCondLst>
                                  <p:childTnLst>
                                    <p:animMotion origin="layout" path="M -2.70833E-6 0.10023 L -2.70833E-6 2.22222E-6 " pathEditMode="relative" rAng="0" ptsTypes="AA">
                                      <p:cBhvr>
                                        <p:cTn id="30" dur="750" fill="hold"/>
                                        <p:tgtEl>
                                          <p:spTgt spid="8"/>
                                        </p:tgtEl>
                                        <p:attrNameLst>
                                          <p:attrName>ppt_x</p:attrName>
                                          <p:attrName>ppt_y</p:attrName>
                                        </p:attrNameLst>
                                      </p:cBhvr>
                                      <p:rCtr x="0" y="-6736"/>
                                    </p:animMotion>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64" presetClass="path" presetSubtype="0" decel="100000" fill="hold" nodeType="withEffect">
                                  <p:stCondLst>
                                    <p:cond delay="0"/>
                                  </p:stCondLst>
                                  <p:childTnLst>
                                    <p:animMotion origin="layout" path="M -2.70833E-6 0.10023 L -2.70833E-6 2.22222E-6 " pathEditMode="relative" rAng="0" ptsTypes="AA">
                                      <p:cBhvr>
                                        <p:cTn id="36" dur="750" fill="hold"/>
                                        <p:tgtEl>
                                          <p:spTgt spid="9"/>
                                        </p:tgtEl>
                                        <p:attrNameLst>
                                          <p:attrName>ppt_x</p:attrName>
                                          <p:attrName>ppt_y</p:attrName>
                                        </p:attrNameLst>
                                      </p:cBhvr>
                                      <p:rCtr x="0" y="-6736"/>
                                    </p:animMotion>
                                  </p:childTnLst>
                                </p:cTn>
                              </p:par>
                            </p:childTnLst>
                          </p:cTn>
                        </p:par>
                        <p:par>
                          <p:cTn id="37" fill="hold">
                            <p:stCondLst>
                              <p:cond delay="3750"/>
                            </p:stCondLst>
                            <p:childTnLst>
                              <p:par>
                                <p:cTn id="38" presetID="10"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64" presetClass="path" presetSubtype="0" decel="100000" fill="hold" nodeType="withEffect">
                                  <p:stCondLst>
                                    <p:cond delay="0"/>
                                  </p:stCondLst>
                                  <p:childTnLst>
                                    <p:animMotion origin="layout" path="M -2.70833E-6 0.10023 L -2.70833E-6 2.22222E-6 " pathEditMode="relative" rAng="0" ptsTypes="AA">
                                      <p:cBhvr>
                                        <p:cTn id="42" dur="750" fill="hold"/>
                                        <p:tgtEl>
                                          <p:spTgt spid="10"/>
                                        </p:tgtEl>
                                        <p:attrNameLst>
                                          <p:attrName>ppt_x</p:attrName>
                                          <p:attrName>ppt_y</p:attrName>
                                        </p:attrNameLst>
                                      </p:cBhvr>
                                      <p:rCtr x="0"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9" grpId="0" animBg="1"/>
      <p:bldP spid="39" grpId="1"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D213CA50-45A8-4B8A-B6AB-A816D1B5963D}"/>
              </a:ext>
            </a:extLst>
          </p:cNvPr>
          <p:cNvGraphicFramePr>
            <a:graphicFrameLocks noGrp="1"/>
          </p:cNvGraphicFramePr>
          <p:nvPr>
            <p:extLst>
              <p:ext uri="{D42A27DB-BD31-4B8C-83A1-F6EECF244321}">
                <p14:modId xmlns:p14="http://schemas.microsoft.com/office/powerpoint/2010/main" val="1330459038"/>
              </p:ext>
            </p:extLst>
          </p:nvPr>
        </p:nvGraphicFramePr>
        <p:xfrm>
          <a:off x="432389" y="899132"/>
          <a:ext cx="11001154" cy="5806642"/>
        </p:xfrm>
        <a:graphic>
          <a:graphicData uri="http://schemas.openxmlformats.org/drawingml/2006/table">
            <a:tbl>
              <a:tblPr firstRow="1" bandRow="1">
                <a:tableStyleId>{5C22544A-7EE6-4342-B048-85BDC9FD1C3A}</a:tableStyleId>
              </a:tblPr>
              <a:tblGrid>
                <a:gridCol w="1680299">
                  <a:extLst>
                    <a:ext uri="{9D8B030D-6E8A-4147-A177-3AD203B41FA5}">
                      <a16:colId xmlns:a16="http://schemas.microsoft.com/office/drawing/2014/main" val="163173438"/>
                    </a:ext>
                  </a:extLst>
                </a:gridCol>
                <a:gridCol w="1919194">
                  <a:extLst>
                    <a:ext uri="{9D8B030D-6E8A-4147-A177-3AD203B41FA5}">
                      <a16:colId xmlns:a16="http://schemas.microsoft.com/office/drawing/2014/main" val="102632042"/>
                    </a:ext>
                  </a:extLst>
                </a:gridCol>
                <a:gridCol w="7401661">
                  <a:extLst>
                    <a:ext uri="{9D8B030D-6E8A-4147-A177-3AD203B41FA5}">
                      <a16:colId xmlns:a16="http://schemas.microsoft.com/office/drawing/2014/main" val="524840548"/>
                    </a:ext>
                  </a:extLst>
                </a:gridCol>
              </a:tblGrid>
              <a:tr h="376640">
                <a:tc gridSpan="3">
                  <a:txBody>
                    <a:bodyPr/>
                    <a:lstStyle/>
                    <a:p>
                      <a:r>
                        <a:rPr lang="en-US" sz="1300" b="0" kern="1200" dirty="0">
                          <a:solidFill>
                            <a:schemeClr val="bg1"/>
                          </a:solidFill>
                          <a:latin typeface="+mn-lt"/>
                          <a:ea typeface="+mn-ea"/>
                          <a:cs typeface="+mn-cs"/>
                        </a:rPr>
                        <a:t>Morning: Overview/Ready/Govern/Manage – 3 hrs.</a:t>
                      </a:r>
                    </a:p>
                  </a:txBody>
                  <a:tcPr marL="81898" marR="81898" marT="40949" marB="40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93088757"/>
                  </a:ext>
                </a:extLst>
              </a:tr>
              <a:tr h="376640">
                <a:tc>
                  <a:txBody>
                    <a:bodyPr/>
                    <a:lstStyle/>
                    <a:p>
                      <a:r>
                        <a:rPr lang="en-US" sz="1300" b="0" kern="1200">
                          <a:solidFill>
                            <a:schemeClr val="bg1"/>
                          </a:solidFill>
                          <a:latin typeface="+mn-lt"/>
                          <a:ea typeface="+mn-ea"/>
                          <a:cs typeface="+mn-cs"/>
                        </a:rPr>
                        <a:t>Level</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300" b="0" kern="1200">
                          <a:solidFill>
                            <a:schemeClr val="bg1"/>
                          </a:solidFill>
                          <a:latin typeface="+mn-lt"/>
                          <a:ea typeface="+mn-ea"/>
                          <a:cs typeface="+mn-cs"/>
                        </a:rPr>
                        <a:t>Duration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300" b="0" kern="1200">
                          <a:solidFill>
                            <a:schemeClr val="bg1"/>
                          </a:solidFill>
                          <a:latin typeface="+mn-lt"/>
                          <a:ea typeface="+mn-ea"/>
                          <a:cs typeface="+mn-cs"/>
                        </a:rPr>
                        <a:t>Content</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2597475"/>
                  </a:ext>
                </a:extLst>
              </a:tr>
              <a:tr h="602255">
                <a:tc>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a:rPr>
                        <a:t>L100</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30min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1"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rPr>
                        <a:t>Cloud Adoption Framework Overview</a:t>
                      </a:r>
                    </a:p>
                    <a:p>
                      <a:r>
                        <a:rPr kumimoji="0" lang="en-US" sz="1100" b="0"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rPr>
                        <a:t>Provide an overview of the Cloud Adoption Framework and help customers think about their cloud strategy and create an actionable cloud adoption plan.  </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4126231"/>
                  </a:ext>
                </a:extLst>
              </a:tr>
              <a:tr h="790474">
                <a:tc>
                  <a:txBody>
                    <a:bodyPr/>
                    <a:lstStyle/>
                    <a:p>
                      <a:pPr algn="l"/>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L200</a:t>
                      </a:r>
                    </a:p>
                  </a:txBody>
                  <a:tcPr marL="81898" marR="81898" marT="40949" marB="40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300" b="0" i="0" u="none" strike="noStrike" kern="1200" cap="none" spc="0" normalizeH="0" baseline="0">
                          <a:ln>
                            <a:noFill/>
                          </a:ln>
                          <a:solidFill>
                            <a:schemeClr val="bg1"/>
                          </a:solidFill>
                          <a:effectLst/>
                          <a:uLnTx/>
                          <a:uFillTx/>
                          <a:latin typeface="Calibri" panose="020F0502020204030204"/>
                          <a:ea typeface="+mn-ea"/>
                          <a:cs typeface="Segoe UI Light"/>
                        </a:rPr>
                        <a:t>60 min</a:t>
                      </a:r>
                      <a:endPar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eaLnBrk="1" fontAlgn="auto" latinLnBrk="0" hangingPunct="1">
                        <a:lnSpc>
                          <a:spcPct val="100000"/>
                        </a:lnSpc>
                        <a:spcBef>
                          <a:spcPts val="0"/>
                        </a:spcBef>
                        <a:spcAft>
                          <a:spcPts val="0"/>
                        </a:spcAft>
                        <a:buFontTx/>
                        <a:buNone/>
                      </a:pPr>
                      <a:r>
                        <a:rPr kumimoji="0"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Unlock cloud adoption using Azure landing zones </a:t>
                      </a:r>
                      <a:r>
                        <a:rPr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 </a:t>
                      </a:r>
                    </a:p>
                    <a:p>
                      <a:pPr marL="0" marR="0" lvl="0" indent="0" algn="l" rtl="0" eaLnBrk="1" fontAlgn="auto" latinLnBrk="0" hangingPunct="1">
                        <a:lnSpc>
                          <a:spcPct val="100000"/>
                        </a:lnSpc>
                        <a:spcBef>
                          <a:spcPts val="0"/>
                        </a:spcBef>
                        <a:spcAft>
                          <a:spcPts val="0"/>
                        </a:spcAft>
                        <a:buFontTx/>
                        <a:buNone/>
                      </a:pPr>
                      <a:r>
                        <a:rPr kumimoji="0" lang="en-US" sz="1100" b="0" i="0" u="none" strike="noStrike" kern="1200" cap="none" spc="0" normalizeH="0" baseline="0" noProof="0" dirty="0">
                          <a:ln>
                            <a:noFill/>
                          </a:ln>
                          <a:solidFill>
                            <a:schemeClr val="bg1"/>
                          </a:solidFill>
                          <a:effectLst/>
                          <a:uLnTx/>
                          <a:uFillTx/>
                          <a:latin typeface="Calibri" panose="020F0502020204030204"/>
                          <a:ea typeface="+mn-ea"/>
                          <a:cs typeface="Segoe UI Light" panose="020B0502040204020203" pitchFamily="34" charset="0"/>
                        </a:rPr>
                        <a:t>Provide an overview of the Azure landing zones, why are they important and what are the different landing zones implementation options. Customers will also go through an operating model exercise to decide what option would best suit their needs. </a:t>
                      </a:r>
                      <a:endParaRPr kumimoji="0" lang="en-US" sz="1100" b="0"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6753884"/>
                  </a:ext>
                </a:extLst>
              </a:tr>
              <a:tr h="601228">
                <a:tc>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L200</a:t>
                      </a:r>
                    </a:p>
                  </a:txBody>
                  <a:tcPr marL="81898" marR="81898" marT="40949" marB="40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45 min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eaLnBrk="1" fontAlgn="auto" latinLnBrk="0" hangingPunct="1">
                        <a:lnSpc>
                          <a:spcPct val="100000"/>
                        </a:lnSpc>
                        <a:spcBef>
                          <a:spcPts val="0"/>
                        </a:spcBef>
                        <a:spcAft>
                          <a:spcPts val="0"/>
                        </a:spcAft>
                        <a:buFontTx/>
                        <a:buNone/>
                      </a:pPr>
                      <a:r>
                        <a:rPr kumimoji="0" lang="en-US" sz="1300" b="1" i="0" u="none" strike="noStrike" kern="1200" cap="none" spc="0" normalizeH="0" baseline="0">
                          <a:ln>
                            <a:noFill/>
                          </a:ln>
                          <a:solidFill>
                            <a:schemeClr val="bg1"/>
                          </a:solidFill>
                          <a:effectLst/>
                          <a:uLnTx/>
                          <a:uFillTx/>
                          <a:latin typeface="Calibri" panose="020F0502020204030204"/>
                          <a:ea typeface="+mn-ea"/>
                          <a:cs typeface="Segoe UI Light"/>
                        </a:rPr>
                        <a:t>Establish cloud governance using the Cloud Adoption Framework</a:t>
                      </a:r>
                    </a:p>
                    <a:p>
                      <a:pPr marL="0" marR="0" lvl="0" indent="0" algn="l" rtl="0" eaLnBrk="1" fontAlgn="auto" latinLnBrk="0" hangingPunct="1">
                        <a:lnSpc>
                          <a:spcPct val="100000"/>
                        </a:lnSpc>
                        <a:spcBef>
                          <a:spcPts val="0"/>
                        </a:spcBef>
                        <a:spcAft>
                          <a:spcPts val="0"/>
                        </a:spcAft>
                        <a:buFontTx/>
                        <a:buNone/>
                      </a:pPr>
                      <a:r>
                        <a:rPr lang="en-US" sz="1100" b="0" i="0" kern="1200">
                          <a:solidFill>
                            <a:schemeClr val="bg1"/>
                          </a:solidFill>
                          <a:effectLst/>
                          <a:latin typeface="+mn-lt"/>
                          <a:ea typeface="+mn-ea"/>
                          <a:cs typeface="+mn-cs"/>
                        </a:rPr>
                        <a:t>Leverage the agile, iterative methodology to enable governance maturity without impeding migration or innovation.</a:t>
                      </a:r>
                      <a:endParaRPr kumimoji="0" lang="en-US" sz="1300" b="0" i="0" u="none" strike="noStrike" kern="1200" cap="none" spc="0" normalizeH="0" baseline="0">
                        <a:ln>
                          <a:noFill/>
                        </a:ln>
                        <a:solidFill>
                          <a:schemeClr val="bg1"/>
                        </a:solidFill>
                        <a:effectLst/>
                        <a:uLnTx/>
                        <a:uFillTx/>
                        <a:latin typeface="Calibri" panose="020F0502020204030204"/>
                        <a:ea typeface="+mn-ea"/>
                        <a:cs typeface="Segoe UI Light"/>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7413969"/>
                  </a:ext>
                </a:extLst>
              </a:tr>
              <a:tr h="603894">
                <a:tc>
                  <a:txBody>
                    <a:bodyPr/>
                    <a:lstStyle/>
                    <a:p>
                      <a:pPr algn="l"/>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L200</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45 min. </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300" b="1" i="0" u="none" strike="noStrike" kern="1200" cap="none" spc="0" normalizeH="0" baseline="0" noProof="0" dirty="0">
                          <a:ln>
                            <a:noFill/>
                          </a:ln>
                          <a:solidFill>
                            <a:schemeClr val="bg1"/>
                          </a:solidFill>
                          <a:effectLst/>
                          <a:uLnTx/>
                          <a:uFillTx/>
                          <a:latin typeface="Calibri" panose="020F0502020204030204"/>
                        </a:rPr>
                        <a:t>Manage your cloud operations to achieve business value</a:t>
                      </a:r>
                    </a:p>
                    <a:p>
                      <a:pPr lvl="0" algn="l">
                        <a:lnSpc>
                          <a:spcPct val="100000"/>
                        </a:lnSpc>
                        <a:spcBef>
                          <a:spcPts val="0"/>
                        </a:spcBef>
                        <a:spcAft>
                          <a:spcPts val="0"/>
                        </a:spcAft>
                        <a:buNone/>
                      </a:pPr>
                      <a:r>
                        <a:rPr lang="en-US" sz="1100" b="0" i="0" u="none" strike="noStrike" kern="1200" cap="none" spc="0" normalizeH="0" baseline="0" noProof="0" dirty="0">
                          <a:ln>
                            <a:noFill/>
                          </a:ln>
                          <a:solidFill>
                            <a:schemeClr val="bg1"/>
                          </a:solidFill>
                          <a:effectLst/>
                          <a:uLnTx/>
                          <a:uFillTx/>
                          <a:latin typeface="Calibri" panose="020F0502020204030204"/>
                        </a:rPr>
                        <a:t>Learn the best practices to support ongoing cloud operations to deliver tangible business outcomes.</a:t>
                      </a:r>
                      <a:endParaRPr lang="en-US" sz="1100" b="0" i="0" u="none" strike="noStrike" kern="1200" cap="none" spc="0" normalizeH="0" baseline="0" noProof="0" dirty="0">
                        <a:ln>
                          <a:noFill/>
                        </a:ln>
                        <a:solidFill>
                          <a:schemeClr val="bg1"/>
                        </a:solidFill>
                        <a:effectLst/>
                        <a:uLnTx/>
                        <a:uFillTx/>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0757450"/>
                  </a:ext>
                </a:extLst>
              </a:tr>
              <a:tr h="376640">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bg1"/>
                          </a:solidFill>
                          <a:latin typeface="+mn-lt"/>
                          <a:ea typeface="+mn-ea"/>
                          <a:cs typeface="+mn-cs"/>
                        </a:rPr>
                        <a:t>Afternoon: Hands-On Exercises – 3 hrs.</a:t>
                      </a:r>
                    </a:p>
                  </a:txBody>
                  <a:tcPr marL="81898" marR="81898" marT="40949" marB="40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0960006"/>
                  </a:ext>
                </a:extLst>
              </a:tr>
              <a:tr h="376640">
                <a:tc rowSpan="5">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a:rPr>
                        <a:t>L300</a:t>
                      </a:r>
                    </a:p>
                  </a:txBody>
                  <a:tcPr marL="81898" marR="81898" marT="40949" marB="40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300" i="0">
                          <a:solidFill>
                            <a:schemeClr val="bg1"/>
                          </a:solidFill>
                        </a:rPr>
                        <a:t>15 Min.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panose="020B0502040204020203" pitchFamily="34" charset="0"/>
                        </a:rPr>
                        <a:t>Introducing Hands-on-lab(HOL) process &amp; goals for the afternoon</a:t>
                      </a:r>
                      <a:endParaRPr lang="en-US" sz="1300" i="0" dirty="0">
                        <a:solidFill>
                          <a:schemeClr val="bg1"/>
                        </a:solidFill>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3266026"/>
                  </a:ext>
                </a:extLst>
              </a:tr>
              <a:tr h="427759">
                <a:tc vMerge="1">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300" b="0" i="0" u="none" strike="noStrike" kern="1200" cap="none" spc="0" normalizeH="0" baseline="0">
                          <a:ln>
                            <a:noFill/>
                          </a:ln>
                          <a:solidFill>
                            <a:schemeClr val="bg1"/>
                          </a:solidFill>
                          <a:effectLst/>
                          <a:uLnTx/>
                          <a:uFillTx/>
                          <a:latin typeface="Calibri" panose="020F0502020204030204"/>
                          <a:ea typeface="+mn-ea"/>
                          <a:cs typeface="Segoe UI Light"/>
                        </a:rPr>
                        <a:t>30 min </a:t>
                      </a:r>
                      <a:endPar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HOL </a:t>
                      </a:r>
                      <a:r>
                        <a:rPr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1</a:t>
                      </a:r>
                      <a:r>
                        <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 </a:t>
                      </a:r>
                      <a:r>
                        <a:rPr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Start</a:t>
                      </a:r>
                      <a:r>
                        <a:rPr kumimoji="0"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 small</a:t>
                      </a:r>
                      <a:r>
                        <a:rPr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 and expand </a:t>
                      </a:r>
                      <a:r>
                        <a:rPr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landing zone implementation option </a:t>
                      </a:r>
                      <a:endPar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6304640"/>
                  </a:ext>
                </a:extLst>
              </a:tr>
              <a:tr h="627626">
                <a:tc vMerge="1">
                  <a:txBody>
                    <a:bodyPr/>
                    <a:lstStyle/>
                    <a:p>
                      <a:endParaRPr lang="en-US"/>
                    </a:p>
                  </a:txBody>
                  <a:tcPr/>
                </a:tc>
                <a:tc>
                  <a:txBody>
                    <a:bodyPr/>
                    <a:lstStyle/>
                    <a:p>
                      <a:pPr lvl="0">
                        <a:buNone/>
                      </a:pPr>
                      <a:r>
                        <a:rPr lang="en-US" sz="1300" b="0" i="0" u="none" strike="noStrike" kern="1200" cap="none" spc="0" normalizeH="0" baseline="0">
                          <a:ln>
                            <a:noFill/>
                          </a:ln>
                          <a:solidFill>
                            <a:schemeClr val="bg1"/>
                          </a:solidFill>
                          <a:effectLst/>
                          <a:uLnTx/>
                          <a:uFillTx/>
                          <a:latin typeface="Calibri" panose="020F0502020204030204"/>
                          <a:ea typeface="+mn-ea"/>
                          <a:cs typeface="Segoe UI Light"/>
                        </a:rPr>
                        <a:t>45 min </a:t>
                      </a:r>
                      <a:endParaRPr kumimoji="0" lang="en-US" sz="1700" i="0">
                        <a:solidFill>
                          <a:schemeClr val="bg1"/>
                        </a:solidFill>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buNone/>
                      </a:pPr>
                      <a:r>
                        <a:rPr lang="en-US" sz="1300" b="0" i="0" u="none" strike="noStrike" kern="1200" cap="none" spc="0" normalizeH="0" baseline="0">
                          <a:ln>
                            <a:noFill/>
                          </a:ln>
                          <a:solidFill>
                            <a:schemeClr val="bg1"/>
                          </a:solidFill>
                          <a:effectLst/>
                          <a:uLnTx/>
                          <a:uFillTx/>
                          <a:latin typeface="Calibri" panose="020F0502020204030204"/>
                          <a:ea typeface="+mn-ea"/>
                          <a:cs typeface="Segoe UI Light"/>
                        </a:rPr>
                        <a:t>HOL 2: </a:t>
                      </a:r>
                      <a:r>
                        <a:rPr lang="en-US" sz="1300" b="1" i="0" u="none" strike="noStrike" kern="1200" cap="none" spc="0" normalizeH="0" baseline="0">
                          <a:ln>
                            <a:noFill/>
                          </a:ln>
                          <a:solidFill>
                            <a:schemeClr val="bg1"/>
                          </a:solidFill>
                          <a:effectLst/>
                          <a:uLnTx/>
                          <a:uFillTx/>
                          <a:latin typeface="Calibri" panose="020F0502020204030204"/>
                          <a:ea typeface="+mn-ea"/>
                          <a:cs typeface="Segoe UI Light"/>
                        </a:rPr>
                        <a:t>Governance</a:t>
                      </a:r>
                      <a:r>
                        <a:rPr lang="en-US" sz="1300" b="0" i="0" u="none" strike="noStrike" kern="1200" cap="none" spc="0" normalizeH="0" baseline="0">
                          <a:ln>
                            <a:noFill/>
                          </a:ln>
                          <a:solidFill>
                            <a:schemeClr val="bg1"/>
                          </a:solidFill>
                          <a:effectLst/>
                          <a:uLnTx/>
                          <a:uFillTx/>
                          <a:latin typeface="Calibri" panose="020F0502020204030204"/>
                          <a:ea typeface="+mn-ea"/>
                          <a:cs typeface="Segoe UI Light"/>
                        </a:rPr>
                        <a:t> </a:t>
                      </a:r>
                      <a:endParaRPr lang="en-US" sz="1300" b="0" i="0" u="none" strike="noStrike" kern="1200" cap="none" spc="0" normalizeH="0" baseline="0" noProof="0">
                        <a:ln>
                          <a:noFill/>
                        </a:ln>
                        <a:solidFill>
                          <a:schemeClr val="bg1"/>
                        </a:solidFill>
                        <a:effectLst/>
                        <a:highlight>
                          <a:srgbClr val="00FF00"/>
                        </a:highlight>
                        <a:uLnTx/>
                        <a:uFillTx/>
                      </a:endParaRPr>
                    </a:p>
                    <a:p>
                      <a:pPr lvl="1">
                        <a:buNone/>
                      </a:pPr>
                      <a:r>
                        <a:rPr lang="en-US" sz="1200" b="0" i="0" u="none" strike="noStrike" kern="1200" cap="none" spc="0" normalizeH="0" baseline="0">
                          <a:ln>
                            <a:noFill/>
                          </a:ln>
                          <a:solidFill>
                            <a:schemeClr val="bg1"/>
                          </a:solidFill>
                          <a:effectLst/>
                          <a:uLnTx/>
                          <a:uFillTx/>
                          <a:latin typeface="Calibri" panose="020F0502020204030204"/>
                          <a:ea typeface="+mn-ea"/>
                          <a:cs typeface="Segoe UI Light"/>
                        </a:rPr>
                        <a:t>Create a governance MVP by setting up management groups, resource groups, cost management and  RBAC</a:t>
                      </a:r>
                      <a:endParaRPr kumimoji="0" lang="en-US" sz="1500" i="0">
                        <a:solidFill>
                          <a:schemeClr val="bg1"/>
                        </a:solidFill>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459242"/>
                  </a:ext>
                </a:extLst>
              </a:tr>
              <a:tr h="338713">
                <a:tc vMerge="1">
                  <a:txBody>
                    <a:bodyPr/>
                    <a:lstStyle/>
                    <a:p>
                      <a:endParaRPr lang="en-US"/>
                    </a:p>
                  </a:txBody>
                  <a:tcPr/>
                </a:tc>
                <a:tc>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60 min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eaLnBrk="1" fontAlgn="auto" latinLnBrk="0" hangingPunct="1">
                        <a:lnSpc>
                          <a:spcPct val="100000"/>
                        </a:lnSpc>
                        <a:spcBef>
                          <a:spcPts val="0"/>
                        </a:spcBef>
                        <a:spcAft>
                          <a:spcPts val="0"/>
                        </a:spcAft>
                        <a:buFontTx/>
                        <a:buNone/>
                      </a:pPr>
                      <a:r>
                        <a:rPr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HOL 3:</a:t>
                      </a:r>
                      <a:r>
                        <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 </a:t>
                      </a:r>
                      <a:r>
                        <a:rPr kumimoji="0"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Enterprise scale</a:t>
                      </a:r>
                      <a:r>
                        <a:rPr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 landing zones lab</a:t>
                      </a:r>
                      <a:endParaRPr kumimoji="0"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9135471"/>
                  </a:ext>
                </a:extLst>
              </a:tr>
              <a:tr h="284460">
                <a:tc vMerge="1">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30 Min.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panose="020B0502040204020203" pitchFamily="34" charset="0"/>
                        </a:rPr>
                        <a:t>Next steps &amp; how to get started</a:t>
                      </a:r>
                      <a:endParaRPr kumimoji="0" lang="en-US" sz="1300" b="0"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2075268"/>
                  </a:ext>
                </a:extLst>
              </a:tr>
            </a:tbl>
          </a:graphicData>
        </a:graphic>
      </p:graphicFrame>
      <p:sp>
        <p:nvSpPr>
          <p:cNvPr id="10" name="TextBox 9">
            <a:extLst>
              <a:ext uri="{FF2B5EF4-FFF2-40B4-BE49-F238E27FC236}">
                <a16:creationId xmlns:a16="http://schemas.microsoft.com/office/drawing/2014/main" id="{8318D2D2-1D7D-4EC5-83E8-6FDDCE40E501}"/>
              </a:ext>
            </a:extLst>
          </p:cNvPr>
          <p:cNvSpPr txBox="1"/>
          <p:nvPr/>
        </p:nvSpPr>
        <p:spPr>
          <a:xfrm>
            <a:off x="432389" y="252801"/>
            <a:ext cx="11001155" cy="646331"/>
          </a:xfrm>
          <a:prstGeom prst="rect">
            <a:avLst/>
          </a:prstGeom>
          <a:solidFill>
            <a:schemeClr val="tx1"/>
          </a:solidFill>
        </p:spPr>
        <p:txBody>
          <a:bodyPr wrap="square">
            <a:spAutoFit/>
          </a:bodyPr>
          <a:lstStyle/>
          <a:p>
            <a:r>
              <a:rPr lang="en-US" sz="1800" dirty="0">
                <a:solidFill>
                  <a:schemeClr val="bg1"/>
                </a:solidFill>
                <a:latin typeface="+mj-lt"/>
              </a:rPr>
              <a:t>Azure Virtual Workshop: </a:t>
            </a:r>
          </a:p>
          <a:p>
            <a:r>
              <a:rPr lang="en-US" sz="1800" dirty="0">
                <a:solidFill>
                  <a:schemeClr val="bg1"/>
                </a:solidFill>
                <a:latin typeface="+mj-lt"/>
              </a:rPr>
              <a:t>Prepare your landing zone using Cloud Adoption Framework </a:t>
            </a:r>
          </a:p>
        </p:txBody>
      </p:sp>
      <p:sp>
        <p:nvSpPr>
          <p:cNvPr id="11" name="Rectangle 10">
            <a:extLst>
              <a:ext uri="{FF2B5EF4-FFF2-40B4-BE49-F238E27FC236}">
                <a16:creationId xmlns:a16="http://schemas.microsoft.com/office/drawing/2014/main" id="{7A01C8BA-07F3-47C6-A0EA-EDEC7B7C3E83}"/>
              </a:ext>
            </a:extLst>
          </p:cNvPr>
          <p:cNvSpPr/>
          <p:nvPr/>
        </p:nvSpPr>
        <p:spPr bwMode="auto">
          <a:xfrm>
            <a:off x="432388" y="3054203"/>
            <a:ext cx="10880653" cy="646331"/>
          </a:xfrm>
          <a:prstGeom prst="rect">
            <a:avLst/>
          </a:prstGeom>
          <a:noFill/>
          <a:ln w="571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10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28681" y="2532448"/>
            <a:ext cx="10459059" cy="1793104"/>
          </a:xfrm>
        </p:spPr>
        <p:txBody>
          <a:bodyPr/>
          <a:lstStyle/>
          <a:p>
            <a:r>
              <a:rPr lang="en-US" sz="4000" dirty="0"/>
              <a:t>Define your initial governance state –</a:t>
            </a:r>
            <a:br>
              <a:rPr lang="en-US" sz="4000" dirty="0"/>
            </a:br>
            <a:r>
              <a:rPr lang="en-US" sz="4000" dirty="0"/>
              <a:t>leverage the Governance </a:t>
            </a:r>
            <a:br>
              <a:rPr lang="en-US" sz="4000" dirty="0"/>
            </a:br>
            <a:r>
              <a:rPr lang="en-US" sz="4000" dirty="0"/>
              <a:t>benchmark assessment</a:t>
            </a:r>
          </a:p>
        </p:txBody>
      </p:sp>
    </p:spTree>
    <p:extLst>
      <p:ext uri="{BB962C8B-B14F-4D97-AF65-F5344CB8AC3E}">
        <p14:creationId xmlns:p14="http://schemas.microsoft.com/office/powerpoint/2010/main" val="361337068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72865CD5-51EB-4606-92D6-916E7BD2700D}"/>
              </a:ext>
            </a:extLst>
          </p:cNvPr>
          <p:cNvGrpSpPr/>
          <p:nvPr/>
        </p:nvGrpSpPr>
        <p:grpSpPr>
          <a:xfrm>
            <a:off x="500385" y="2310819"/>
            <a:ext cx="7534441" cy="837534"/>
            <a:chOff x="682339" y="3009333"/>
            <a:chExt cx="7534441" cy="837534"/>
          </a:xfrm>
        </p:grpSpPr>
        <p:sp>
          <p:nvSpPr>
            <p:cNvPr id="22" name="Title 1">
              <a:extLst>
                <a:ext uri="{FF2B5EF4-FFF2-40B4-BE49-F238E27FC236}">
                  <a16:creationId xmlns:a16="http://schemas.microsoft.com/office/drawing/2014/main" id="{3AA96BC5-DABA-4ACA-98CD-81668679EF24}"/>
                </a:ext>
              </a:extLst>
            </p:cNvPr>
            <p:cNvSpPr txBox="1">
              <a:spLocks/>
            </p:cNvSpPr>
            <p:nvPr/>
          </p:nvSpPr>
          <p:spPr>
            <a:xfrm>
              <a:off x="1315525" y="3009333"/>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indent="0" defTabSz="914400" fontAlgn="auto">
                <a:spcAft>
                  <a:spcPts val="600"/>
                </a:spcAft>
                <a:buClrTx/>
                <a:buSzTx/>
                <a:tabLst/>
                <a:defRPr/>
              </a:pPr>
              <a:r>
                <a:rPr lang="en-US" sz="2000" spc="0" dirty="0">
                  <a:solidFill>
                    <a:schemeClr val="tx2"/>
                  </a:solidFill>
                  <a:cs typeface="+mn-cs"/>
                </a:rPr>
                <a:t>Methodology overview</a:t>
              </a:r>
            </a:p>
            <a:p>
              <a:pPr marL="0" marR="0" lvl="0" indent="0" algn="l" defTabSz="914400" rtl="0" eaLnBrk="1" fontAlgn="auto" latinLnBrk="0" hangingPunct="1">
                <a:lnSpc>
                  <a:spcPct val="90000"/>
                </a:lnSpc>
                <a:spcBef>
                  <a:spcPct val="0"/>
                </a:spcBef>
                <a:spcAft>
                  <a:spcPts val="600"/>
                </a:spcAft>
                <a:buClrTx/>
                <a:buSzTx/>
                <a:buFontTx/>
                <a:buNone/>
                <a:tabLst/>
                <a:defRPr/>
              </a:pPr>
              <a:r>
                <a:rPr lang="en-US" sz="1400" spc="0" dirty="0">
                  <a:solidFill>
                    <a:schemeClr val="tx1"/>
                  </a:solidFill>
                  <a:latin typeface="+mn-lt"/>
                  <a:cs typeface="+mn-cs"/>
                </a:rPr>
                <a:t>Establish a basic understanding of cloud governance</a:t>
              </a:r>
            </a:p>
          </p:txBody>
        </p:sp>
        <p:sp>
          <p:nvSpPr>
            <p:cNvPr id="26" name="Oval 25">
              <a:extLst>
                <a:ext uri="{FF2B5EF4-FFF2-40B4-BE49-F238E27FC236}">
                  <a16:creationId xmlns:a16="http://schemas.microsoft.com/office/drawing/2014/main" id="{3D916530-3C67-46F2-AB55-8FAA12FE660D}"/>
                </a:ext>
              </a:extLst>
            </p:cNvPr>
            <p:cNvSpPr/>
            <p:nvPr/>
          </p:nvSpPr>
          <p:spPr bwMode="auto">
            <a:xfrm>
              <a:off x="682339" y="3177307"/>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rPr>
                <a:t>1</a:t>
              </a: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grpSp>
      <p:sp>
        <p:nvSpPr>
          <p:cNvPr id="4" name="Title 3"/>
          <p:cNvSpPr>
            <a:spLocks noGrp="1"/>
          </p:cNvSpPr>
          <p:nvPr>
            <p:ph type="title"/>
          </p:nvPr>
        </p:nvSpPr>
        <p:spPr>
          <a:xfrm>
            <a:off x="455996" y="620428"/>
            <a:ext cx="6882542" cy="1192634"/>
          </a:xfrm>
        </p:spPr>
        <p:txBody>
          <a:bodyPr/>
          <a:lstStyle/>
          <a:p>
            <a:r>
              <a:rPr lang="en-IN" dirty="0"/>
              <a:t>Drive cloud adoption efficiency </a:t>
            </a:r>
            <a:br>
              <a:rPr lang="en-IN" dirty="0"/>
            </a:br>
            <a:r>
              <a:rPr lang="en-IN" dirty="0"/>
              <a:t>in an iterative governance process – </a:t>
            </a:r>
            <a:br>
              <a:rPr lang="en-IN" dirty="0"/>
            </a:br>
            <a:r>
              <a:rPr lang="en-IN" dirty="0"/>
              <a:t>four key exercises to focus on:</a:t>
            </a:r>
          </a:p>
        </p:txBody>
      </p:sp>
      <p:grpSp>
        <p:nvGrpSpPr>
          <p:cNvPr id="35" name="Group 34">
            <a:extLst>
              <a:ext uri="{FF2B5EF4-FFF2-40B4-BE49-F238E27FC236}">
                <a16:creationId xmlns:a16="http://schemas.microsoft.com/office/drawing/2014/main" id="{31AD2E25-36FB-4701-B96D-8E010BED66A2}"/>
              </a:ext>
            </a:extLst>
          </p:cNvPr>
          <p:cNvGrpSpPr/>
          <p:nvPr/>
        </p:nvGrpSpPr>
        <p:grpSpPr>
          <a:xfrm>
            <a:off x="500385" y="3448925"/>
            <a:ext cx="7520706" cy="837534"/>
            <a:chOff x="500385" y="3448925"/>
            <a:chExt cx="7520706" cy="837534"/>
          </a:xfrm>
        </p:grpSpPr>
        <p:sp>
          <p:nvSpPr>
            <p:cNvPr id="10" name="Title 1"/>
            <p:cNvSpPr txBox="1">
              <a:spLocks/>
            </p:cNvSpPr>
            <p:nvPr/>
          </p:nvSpPr>
          <p:spPr>
            <a:xfrm>
              <a:off x="1133571" y="3448925"/>
              <a:ext cx="6887520"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defRPr/>
              </a:pPr>
              <a:r>
                <a:rPr lang="en-US" sz="2000" spc="0" dirty="0">
                  <a:solidFill>
                    <a:schemeClr val="tx2"/>
                  </a:solidFill>
                  <a:cs typeface="+mn-cs"/>
                </a:rPr>
                <a:t>Governance benchmark</a:t>
              </a:r>
            </a:p>
            <a:p>
              <a:pPr defTabSz="914400">
                <a:spcAft>
                  <a:spcPts val="600"/>
                </a:spcAft>
                <a:defRPr/>
              </a:pPr>
              <a:r>
                <a:rPr lang="en-US" sz="1400" spc="0" dirty="0">
                  <a:solidFill>
                    <a:schemeClr val="tx1"/>
                  </a:solidFill>
                  <a:latin typeface="+mn-lt"/>
                  <a:cs typeface="+mn-cs"/>
                </a:rPr>
                <a:t>Assess your current state and the future state to get started</a:t>
              </a:r>
            </a:p>
          </p:txBody>
        </p:sp>
        <p:sp>
          <p:nvSpPr>
            <p:cNvPr id="11" name="Oval 10"/>
            <p:cNvSpPr/>
            <p:nvPr/>
          </p:nvSpPr>
          <p:spPr bwMode="auto">
            <a:xfrm>
              <a:off x="500385" y="3614574"/>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2040" kern="0">
                  <a:solidFill>
                    <a:srgbClr val="FFFFFF"/>
                  </a:solidFill>
                  <a:latin typeface="Segoe UI"/>
                  <a:cs typeface="Segoe UI Semibold" panose="020B0702040204020203" pitchFamily="34" charset="0"/>
                </a:rPr>
                <a:t>2</a:t>
              </a:r>
            </a:p>
          </p:txBody>
        </p:sp>
      </p:grpSp>
      <p:grpSp>
        <p:nvGrpSpPr>
          <p:cNvPr id="36" name="Group 35">
            <a:extLst>
              <a:ext uri="{FF2B5EF4-FFF2-40B4-BE49-F238E27FC236}">
                <a16:creationId xmlns:a16="http://schemas.microsoft.com/office/drawing/2014/main" id="{5CDA9A21-218A-43D8-9082-83F639B7DC8E}"/>
              </a:ext>
            </a:extLst>
          </p:cNvPr>
          <p:cNvGrpSpPr/>
          <p:nvPr/>
        </p:nvGrpSpPr>
        <p:grpSpPr>
          <a:xfrm>
            <a:off x="500385" y="4587031"/>
            <a:ext cx="7534441" cy="837534"/>
            <a:chOff x="500385" y="4587031"/>
            <a:chExt cx="7534441" cy="837534"/>
          </a:xfrm>
        </p:grpSpPr>
        <p:sp>
          <p:nvSpPr>
            <p:cNvPr id="24" name="Title 1"/>
            <p:cNvSpPr txBox="1">
              <a:spLocks/>
            </p:cNvSpPr>
            <p:nvPr/>
          </p:nvSpPr>
          <p:spPr>
            <a:xfrm>
              <a:off x="1133571" y="4587031"/>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defRPr/>
              </a:pPr>
              <a:r>
                <a:rPr lang="en-US" sz="2000" spc="0" dirty="0">
                  <a:solidFill>
                    <a:schemeClr val="tx2"/>
                  </a:solidFill>
                  <a:cs typeface="+mn-cs"/>
                </a:rPr>
                <a:t>Initial governance foundation </a:t>
              </a:r>
            </a:p>
            <a:p>
              <a:pPr defTabSz="914400">
                <a:spcAft>
                  <a:spcPts val="600"/>
                </a:spcAft>
                <a:defRPr/>
              </a:pPr>
              <a:r>
                <a:rPr lang="en-US" sz="1400" spc="0" dirty="0">
                  <a:solidFill>
                    <a:schemeClr val="tx1"/>
                  </a:solidFill>
                  <a:latin typeface="+mn-lt"/>
                  <a:cs typeface="+mn-cs"/>
                </a:rPr>
                <a:t>Begin establishing your governance foundation </a:t>
              </a:r>
              <a:br>
                <a:rPr lang="en-US" sz="1400" spc="0" dirty="0">
                  <a:solidFill>
                    <a:schemeClr val="tx1"/>
                  </a:solidFill>
                  <a:latin typeface="+mn-lt"/>
                  <a:cs typeface="+mn-cs"/>
                </a:rPr>
              </a:br>
              <a:r>
                <a:rPr lang="en-US" sz="1400" spc="0" dirty="0">
                  <a:solidFill>
                    <a:schemeClr val="tx1"/>
                  </a:solidFill>
                  <a:latin typeface="+mn-lt"/>
                  <a:cs typeface="+mn-cs"/>
                </a:rPr>
                <a:t>by implementing a set of governance tools</a:t>
              </a:r>
            </a:p>
          </p:txBody>
        </p:sp>
        <p:sp>
          <p:nvSpPr>
            <p:cNvPr id="25" name="Oval 24"/>
            <p:cNvSpPr/>
            <p:nvPr/>
          </p:nvSpPr>
          <p:spPr bwMode="auto">
            <a:xfrm>
              <a:off x="500385" y="4750355"/>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2040" kern="0" dirty="0">
                  <a:solidFill>
                    <a:srgbClr val="FFFFFF"/>
                  </a:solidFill>
                  <a:latin typeface="Segoe UI"/>
                  <a:cs typeface="Segoe UI Semibold" panose="020B0702040204020203" pitchFamily="34" charset="0"/>
                </a:rPr>
                <a:t>3</a:t>
              </a:r>
            </a:p>
          </p:txBody>
        </p:sp>
      </p:grpSp>
      <p:grpSp>
        <p:nvGrpSpPr>
          <p:cNvPr id="37" name="Group 36">
            <a:extLst>
              <a:ext uri="{FF2B5EF4-FFF2-40B4-BE49-F238E27FC236}">
                <a16:creationId xmlns:a16="http://schemas.microsoft.com/office/drawing/2014/main" id="{92D96488-9199-4E05-9E16-ECC63D576BE4}"/>
              </a:ext>
            </a:extLst>
          </p:cNvPr>
          <p:cNvGrpSpPr/>
          <p:nvPr/>
        </p:nvGrpSpPr>
        <p:grpSpPr>
          <a:xfrm>
            <a:off x="500385" y="5725136"/>
            <a:ext cx="7534441" cy="837534"/>
            <a:chOff x="500385" y="5725136"/>
            <a:chExt cx="7534441" cy="837534"/>
          </a:xfrm>
        </p:grpSpPr>
        <p:sp>
          <p:nvSpPr>
            <p:cNvPr id="28" name="Title 1"/>
            <p:cNvSpPr txBox="1">
              <a:spLocks/>
            </p:cNvSpPr>
            <p:nvPr/>
          </p:nvSpPr>
          <p:spPr>
            <a:xfrm>
              <a:off x="1133571" y="5725136"/>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US" sz="2000" spc="0" dirty="0">
                  <a:solidFill>
                    <a:schemeClr val="tx2"/>
                  </a:solidFill>
                  <a:cs typeface="+mn-cs"/>
                </a:rPr>
                <a:t>Evolve governance foundation</a:t>
              </a:r>
              <a:br>
                <a:rPr kumimoji="0" lang="en-US" sz="1800" b="0" i="0" u="none" strike="noStrike" kern="1200" cap="none" spc="0" normalizeH="0" baseline="0" noProof="0" dirty="0">
                  <a:ln w="3175">
                    <a:noFill/>
                  </a:ln>
                  <a:solidFill>
                    <a:srgbClr val="3C3B41"/>
                  </a:solidFill>
                  <a:effectLst/>
                  <a:uLnTx/>
                  <a:uFillTx/>
                  <a:latin typeface="Segoe UI"/>
                  <a:ea typeface="+mn-ea"/>
                  <a:cs typeface="Segoe UI" pitchFamily="34" charset="0"/>
                </a:rPr>
              </a:br>
              <a:r>
                <a:rPr lang="en-US" sz="1400" spc="0" dirty="0">
                  <a:solidFill>
                    <a:schemeClr val="tx1"/>
                  </a:solidFill>
                  <a:latin typeface="+mn-lt"/>
                  <a:cs typeface="+mn-cs"/>
                </a:rPr>
                <a:t>Iteratively add governance controls to address risks</a:t>
              </a:r>
            </a:p>
          </p:txBody>
        </p:sp>
        <p:sp>
          <p:nvSpPr>
            <p:cNvPr id="29" name="Oval 28"/>
            <p:cNvSpPr/>
            <p:nvPr/>
          </p:nvSpPr>
          <p:spPr bwMode="auto">
            <a:xfrm>
              <a:off x="500385" y="5886137"/>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2040" kern="0" dirty="0">
                  <a:solidFill>
                    <a:srgbClr val="FFFFFF"/>
                  </a:solidFill>
                  <a:latin typeface="Segoe UI"/>
                  <a:cs typeface="Segoe UI Semibold" panose="020B0702040204020203" pitchFamily="34" charset="0"/>
                </a:rPr>
                <a:t>4</a:t>
              </a:r>
            </a:p>
          </p:txBody>
        </p:sp>
      </p:grpSp>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l="8423"/>
          <a:stretch/>
        </p:blipFill>
        <p:spPr>
          <a:xfrm>
            <a:off x="8063345" y="-1"/>
            <a:ext cx="4371455" cy="6858001"/>
          </a:xfrm>
          <a:prstGeom prst="rect">
            <a:avLst/>
          </a:prstGeom>
        </p:spPr>
      </p:pic>
      <p:sp>
        <p:nvSpPr>
          <p:cNvPr id="3" name="Rectangle 2">
            <a:extLst>
              <a:ext uri="{FF2B5EF4-FFF2-40B4-BE49-F238E27FC236}">
                <a16:creationId xmlns:a16="http://schemas.microsoft.com/office/drawing/2014/main" id="{2B445375-7A33-44F3-9618-42AC5A4A8273}"/>
              </a:ext>
            </a:extLst>
          </p:cNvPr>
          <p:cNvSpPr/>
          <p:nvPr/>
        </p:nvSpPr>
        <p:spPr bwMode="auto">
          <a:xfrm>
            <a:off x="0" y="2254102"/>
            <a:ext cx="8063345" cy="4308568"/>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AFD09ACF-4042-4910-8128-6DB64BDA4C8F}"/>
              </a:ext>
            </a:extLst>
          </p:cNvPr>
          <p:cNvSpPr/>
          <p:nvPr/>
        </p:nvSpPr>
        <p:spPr bwMode="auto">
          <a:xfrm>
            <a:off x="0" y="3356479"/>
            <a:ext cx="8063345" cy="105601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659ECB02-00D6-4740-9902-07BB0808AD3B}"/>
              </a:ext>
            </a:extLst>
          </p:cNvPr>
          <p:cNvGrpSpPr/>
          <p:nvPr/>
        </p:nvGrpSpPr>
        <p:grpSpPr>
          <a:xfrm>
            <a:off x="500385" y="3448925"/>
            <a:ext cx="7520706" cy="837534"/>
            <a:chOff x="500385" y="3448925"/>
            <a:chExt cx="7520706" cy="837534"/>
          </a:xfrm>
        </p:grpSpPr>
        <p:sp>
          <p:nvSpPr>
            <p:cNvPr id="23" name="Title 1">
              <a:extLst>
                <a:ext uri="{FF2B5EF4-FFF2-40B4-BE49-F238E27FC236}">
                  <a16:creationId xmlns:a16="http://schemas.microsoft.com/office/drawing/2014/main" id="{1937D848-B45C-4BA8-8177-F1E077F555CA}"/>
                </a:ext>
              </a:extLst>
            </p:cNvPr>
            <p:cNvSpPr txBox="1">
              <a:spLocks/>
            </p:cNvSpPr>
            <p:nvPr/>
          </p:nvSpPr>
          <p:spPr>
            <a:xfrm>
              <a:off x="1133571" y="3448925"/>
              <a:ext cx="6887520"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defRPr/>
              </a:pPr>
              <a:r>
                <a:rPr lang="en-US" sz="2000" spc="0" dirty="0">
                  <a:solidFill>
                    <a:schemeClr val="bg1"/>
                  </a:solidFill>
                  <a:cs typeface="+mn-cs"/>
                </a:rPr>
                <a:t>Governance benchmark</a:t>
              </a:r>
            </a:p>
            <a:p>
              <a:pPr defTabSz="914400">
                <a:spcAft>
                  <a:spcPts val="600"/>
                </a:spcAft>
                <a:defRPr/>
              </a:pPr>
              <a:r>
                <a:rPr lang="en-US" sz="1400" spc="0" dirty="0">
                  <a:solidFill>
                    <a:schemeClr val="bg1"/>
                  </a:solidFill>
                  <a:latin typeface="+mn-lt"/>
                  <a:cs typeface="+mn-cs"/>
                </a:rPr>
                <a:t>Assess your current state and the future state to get started</a:t>
              </a:r>
            </a:p>
          </p:txBody>
        </p:sp>
        <p:sp>
          <p:nvSpPr>
            <p:cNvPr id="34" name="Oval 33">
              <a:extLst>
                <a:ext uri="{FF2B5EF4-FFF2-40B4-BE49-F238E27FC236}">
                  <a16:creationId xmlns:a16="http://schemas.microsoft.com/office/drawing/2014/main" id="{828CA763-C317-4A84-8C67-D454AD3EF75E}"/>
                </a:ext>
              </a:extLst>
            </p:cNvPr>
            <p:cNvSpPr/>
            <p:nvPr/>
          </p:nvSpPr>
          <p:spPr bwMode="auto">
            <a:xfrm>
              <a:off x="500385" y="3614574"/>
              <a:ext cx="503386" cy="50338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2040" kern="0">
                  <a:solidFill>
                    <a:schemeClr val="tx2"/>
                  </a:solidFill>
                  <a:latin typeface="Segoe UI"/>
                  <a:cs typeface="Segoe UI Semibold" panose="020B0702040204020203" pitchFamily="34" charset="0"/>
                </a:rPr>
                <a:t>2</a:t>
              </a:r>
            </a:p>
          </p:txBody>
        </p:sp>
      </p:grpSp>
    </p:spTree>
    <p:extLst>
      <p:ext uri="{BB962C8B-B14F-4D97-AF65-F5344CB8AC3E}">
        <p14:creationId xmlns:p14="http://schemas.microsoft.com/office/powerpoint/2010/main" val="2747820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C09C2F-B405-4A6A-8DF1-A11B70B3D7F4}"/>
              </a:ext>
            </a:extLst>
          </p:cNvPr>
          <p:cNvSpPr>
            <a:spLocks noGrp="1"/>
          </p:cNvSpPr>
          <p:nvPr>
            <p:ph type="title"/>
          </p:nvPr>
        </p:nvSpPr>
        <p:spPr>
          <a:xfrm>
            <a:off x="455995" y="620428"/>
            <a:ext cx="11306469" cy="795089"/>
          </a:xfrm>
        </p:spPr>
        <p:txBody>
          <a:bodyPr/>
          <a:lstStyle/>
          <a:p>
            <a:r>
              <a:rPr lang="en-US" dirty="0">
                <a:solidFill>
                  <a:schemeClr val="tx2"/>
                </a:solidFill>
              </a:rPr>
              <a:t>Benchmark</a:t>
            </a:r>
            <a:r>
              <a:rPr lang="en-US" dirty="0"/>
              <a:t> your governance state</a:t>
            </a:r>
            <a:br>
              <a:rPr lang="en-US" dirty="0"/>
            </a:br>
            <a:endParaRPr lang="en-US" dirty="0"/>
          </a:p>
        </p:txBody>
      </p:sp>
      <p:sp>
        <p:nvSpPr>
          <p:cNvPr id="8" name="Text Placeholder 7">
            <a:extLst>
              <a:ext uri="{FF2B5EF4-FFF2-40B4-BE49-F238E27FC236}">
                <a16:creationId xmlns:a16="http://schemas.microsoft.com/office/drawing/2014/main" id="{C82AAD06-559D-4F2D-BE22-C0BE44350CD7}"/>
              </a:ext>
            </a:extLst>
          </p:cNvPr>
          <p:cNvSpPr>
            <a:spLocks noGrp="1"/>
          </p:cNvSpPr>
          <p:nvPr>
            <p:ph type="body" sz="quarter" idx="10"/>
          </p:nvPr>
        </p:nvSpPr>
        <p:spPr>
          <a:xfrm>
            <a:off x="455996" y="1922586"/>
            <a:ext cx="5662229" cy="4442755"/>
          </a:xfrm>
        </p:spPr>
        <p:txBody>
          <a:bodyPr/>
          <a:lstStyle/>
          <a:p>
            <a:pPr marL="0" indent="0">
              <a:buNone/>
            </a:pPr>
            <a:r>
              <a:rPr lang="en-US" dirty="0"/>
              <a:t>Make governance </a:t>
            </a:r>
            <a:r>
              <a:rPr lang="en-US" dirty="0">
                <a:solidFill>
                  <a:schemeClr val="tx1"/>
                </a:solidFill>
                <a:latin typeface="+mj-lt"/>
              </a:rPr>
              <a:t>actionable</a:t>
            </a:r>
            <a:r>
              <a:rPr lang="en-US" dirty="0">
                <a:solidFill>
                  <a:schemeClr val="tx2"/>
                </a:solidFill>
              </a:rPr>
              <a:t> </a:t>
            </a:r>
            <a:r>
              <a:rPr lang="en-US" dirty="0"/>
              <a:t>with </a:t>
            </a:r>
            <a:r>
              <a:rPr lang="en-US" dirty="0">
                <a:solidFill>
                  <a:schemeClr val="tx1"/>
                </a:solidFill>
                <a:latin typeface="+mj-lt"/>
              </a:rPr>
              <a:t>processes and policies. </a:t>
            </a:r>
            <a:r>
              <a:rPr lang="en-US" dirty="0">
                <a:solidFill>
                  <a:schemeClr val="tx1"/>
                </a:solidFill>
              </a:rPr>
              <a:t>Use </a:t>
            </a:r>
            <a:r>
              <a:rPr lang="en-US" dirty="0"/>
              <a:t>the </a:t>
            </a:r>
            <a:r>
              <a:rPr lang="en-US" dirty="0">
                <a:solidFill>
                  <a:schemeClr val="tx2"/>
                </a:solidFill>
                <a:latin typeface="+mj-lt"/>
              </a:rPr>
              <a:t>Governance benchmark tool.</a:t>
            </a:r>
            <a:br>
              <a:rPr lang="en-US" dirty="0">
                <a:solidFill>
                  <a:schemeClr val="tx1"/>
                </a:solidFill>
                <a:latin typeface="+mj-lt"/>
              </a:rPr>
            </a:br>
            <a:endParaRPr lang="en-US" dirty="0">
              <a:solidFill>
                <a:schemeClr val="tx1"/>
              </a:solidFill>
              <a:latin typeface="+mj-lt"/>
            </a:endParaRPr>
          </a:p>
          <a:p>
            <a:pPr>
              <a:spcAft>
                <a:spcPts val="1200"/>
              </a:spcAft>
            </a:pPr>
            <a:r>
              <a:rPr lang="en-US" sz="1600" dirty="0">
                <a:solidFill>
                  <a:schemeClr val="tx1"/>
                </a:solidFill>
              </a:rPr>
              <a:t>Establish a governance baseline </a:t>
            </a:r>
            <a:br>
              <a:rPr lang="en-US" sz="1600" dirty="0">
                <a:solidFill>
                  <a:schemeClr val="tx1"/>
                </a:solidFill>
              </a:rPr>
            </a:br>
            <a:r>
              <a:rPr lang="en-US" sz="1600" dirty="0">
                <a:solidFill>
                  <a:schemeClr val="tx1"/>
                </a:solidFill>
                <a:latin typeface="+mj-lt"/>
              </a:rPr>
              <a:t>and recommended starting-point</a:t>
            </a:r>
          </a:p>
          <a:p>
            <a:pPr>
              <a:spcAft>
                <a:spcPts val="1200"/>
              </a:spcAft>
            </a:pPr>
            <a:r>
              <a:rPr lang="en-US" sz="1600" dirty="0">
                <a:solidFill>
                  <a:schemeClr val="tx1"/>
                </a:solidFill>
              </a:rPr>
              <a:t>Understand gaps </a:t>
            </a:r>
            <a:r>
              <a:rPr lang="en-US" sz="1600" dirty="0">
                <a:solidFill>
                  <a:schemeClr val="tx1"/>
                </a:solidFill>
                <a:latin typeface="+mj-lt"/>
              </a:rPr>
              <a:t>between your desired and current governance state, using the Cloud Adoption Framework</a:t>
            </a:r>
            <a:r>
              <a:rPr lang="en-US" sz="1600" dirty="0">
                <a:solidFill>
                  <a:schemeClr val="tx1"/>
                </a:solidFill>
              </a:rPr>
              <a:t>.</a:t>
            </a:r>
          </a:p>
          <a:p>
            <a:pPr>
              <a:spcAft>
                <a:spcPts val="1200"/>
              </a:spcAft>
            </a:pPr>
            <a:r>
              <a:rPr lang="en-US" sz="1600" dirty="0">
                <a:solidFill>
                  <a:schemeClr val="tx1"/>
                </a:solidFill>
              </a:rPr>
              <a:t>Remove blockers </a:t>
            </a:r>
            <a:r>
              <a:rPr lang="en-US" sz="1600" dirty="0">
                <a:solidFill>
                  <a:schemeClr val="tx1"/>
                </a:solidFill>
                <a:latin typeface="+mj-lt"/>
              </a:rPr>
              <a:t>with curated guidance on how to build a proper Governance foundation</a:t>
            </a:r>
            <a:r>
              <a:rPr lang="en-US" sz="1600" dirty="0">
                <a:solidFill>
                  <a:schemeClr val="tx1"/>
                </a:solidFill>
              </a:rPr>
              <a:t>.</a:t>
            </a:r>
          </a:p>
          <a:p>
            <a:pPr>
              <a:spcAft>
                <a:spcPts val="1200"/>
              </a:spcAft>
            </a:pPr>
            <a:endParaRPr lang="en-US" sz="1600" dirty="0">
              <a:solidFill>
                <a:schemeClr val="tx1"/>
              </a:solidFill>
            </a:endParaRPr>
          </a:p>
          <a:p>
            <a:pPr>
              <a:spcAft>
                <a:spcPts val="1200"/>
              </a:spcAft>
            </a:pPr>
            <a:endParaRPr lang="en-US" sz="1600" dirty="0">
              <a:solidFill>
                <a:schemeClr val="tx1"/>
              </a:solidFill>
            </a:endParaRPr>
          </a:p>
          <a:p>
            <a:endParaRPr lang="en-US" dirty="0"/>
          </a:p>
        </p:txBody>
      </p:sp>
      <p:grpSp>
        <p:nvGrpSpPr>
          <p:cNvPr id="16" name="Group 15">
            <a:extLst>
              <a:ext uri="{FF2B5EF4-FFF2-40B4-BE49-F238E27FC236}">
                <a16:creationId xmlns:a16="http://schemas.microsoft.com/office/drawing/2014/main" id="{9F1DC51B-F6C3-4180-A41F-DDD7D7BD1113}"/>
              </a:ext>
            </a:extLst>
          </p:cNvPr>
          <p:cNvGrpSpPr/>
          <p:nvPr/>
        </p:nvGrpSpPr>
        <p:grpSpPr>
          <a:xfrm>
            <a:off x="6354764" y="1832211"/>
            <a:ext cx="5656979" cy="4195019"/>
            <a:chOff x="5424316" y="632779"/>
            <a:chExt cx="6928184" cy="5338253"/>
          </a:xfrm>
        </p:grpSpPr>
        <p:pic>
          <p:nvPicPr>
            <p:cNvPr id="18" name="Picture 17" descr="A screen shot of a computer&#10;&#10;Description automatically generated">
              <a:extLst>
                <a:ext uri="{FF2B5EF4-FFF2-40B4-BE49-F238E27FC236}">
                  <a16:creationId xmlns:a16="http://schemas.microsoft.com/office/drawing/2014/main" id="{F263A51A-B65B-41E2-AD37-22FFCF8ECF7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277" t="9047" r="4141" b="9047"/>
            <a:stretch/>
          </p:blipFill>
          <p:spPr>
            <a:xfrm>
              <a:off x="5424316" y="632779"/>
              <a:ext cx="6928184" cy="5338253"/>
            </a:xfrm>
            <a:prstGeom prst="rect">
              <a:avLst/>
            </a:prstGeom>
          </p:spPr>
        </p:pic>
        <p:pic>
          <p:nvPicPr>
            <p:cNvPr id="19" name="Picture 18" descr="Screenshot">
              <a:extLst>
                <a:ext uri="{FF2B5EF4-FFF2-40B4-BE49-F238E27FC236}">
                  <a16:creationId xmlns:a16="http://schemas.microsoft.com/office/drawing/2014/main" id="{3E423EDD-C043-4D48-B7F1-4A54F6AD68D7}"/>
                </a:ext>
              </a:extLst>
            </p:cNvPr>
            <p:cNvPicPr>
              <a:picLocks noChangeAspect="1"/>
            </p:cNvPicPr>
            <p:nvPr/>
          </p:nvPicPr>
          <p:blipFill>
            <a:blip r:embed="rId4"/>
            <a:stretch>
              <a:fillRect/>
            </a:stretch>
          </p:blipFill>
          <p:spPr>
            <a:xfrm>
              <a:off x="6002954" y="1041462"/>
              <a:ext cx="5652795" cy="3603244"/>
            </a:xfrm>
            <a:prstGeom prst="rect">
              <a:avLst/>
            </a:prstGeom>
            <a:effectLst>
              <a:innerShdw blurRad="139700">
                <a:prstClr val="black">
                  <a:alpha val="25000"/>
                </a:prstClr>
              </a:innerShdw>
            </a:effectLst>
          </p:spPr>
        </p:pic>
      </p:grpSp>
      <p:sp>
        <p:nvSpPr>
          <p:cNvPr id="7" name="TextBox 6">
            <a:extLst>
              <a:ext uri="{FF2B5EF4-FFF2-40B4-BE49-F238E27FC236}">
                <a16:creationId xmlns:a16="http://schemas.microsoft.com/office/drawing/2014/main" id="{904125E5-4C81-43D2-8DFF-8F9A91AC9714}"/>
              </a:ext>
            </a:extLst>
          </p:cNvPr>
          <p:cNvSpPr txBox="1"/>
          <p:nvPr/>
        </p:nvSpPr>
        <p:spPr>
          <a:xfrm>
            <a:off x="257749" y="6142801"/>
            <a:ext cx="532999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hlinkClick r:id="rId5"/>
              </a:rPr>
              <a:t>https://cafbaseline.com/</a:t>
            </a: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572993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D0251C5-788B-476D-8F4F-D4A24D47C3DF}"/>
              </a:ext>
            </a:extLst>
          </p:cNvPr>
          <p:cNvSpPr>
            <a:spLocks noGrp="1"/>
          </p:cNvSpPr>
          <p:nvPr>
            <p:ph type="title"/>
          </p:nvPr>
        </p:nvSpPr>
        <p:spPr/>
        <p:txBody>
          <a:bodyPr/>
          <a:lstStyle/>
          <a:p>
            <a:r>
              <a:rPr lang="en-US" sz="4000" dirty="0"/>
              <a:t>Take action and set up your </a:t>
            </a:r>
            <a:br>
              <a:rPr lang="en-US" sz="4000" dirty="0"/>
            </a:br>
            <a:r>
              <a:rPr lang="en-US" sz="4000" dirty="0"/>
              <a:t>initial governance foundation</a:t>
            </a:r>
          </a:p>
        </p:txBody>
      </p:sp>
    </p:spTree>
    <p:extLst>
      <p:ext uri="{BB962C8B-B14F-4D97-AF65-F5344CB8AC3E}">
        <p14:creationId xmlns:p14="http://schemas.microsoft.com/office/powerpoint/2010/main" val="96280355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72865CD5-51EB-4606-92D6-916E7BD2700D}"/>
              </a:ext>
            </a:extLst>
          </p:cNvPr>
          <p:cNvGrpSpPr/>
          <p:nvPr/>
        </p:nvGrpSpPr>
        <p:grpSpPr>
          <a:xfrm>
            <a:off x="500385" y="2310819"/>
            <a:ext cx="7534441" cy="837534"/>
            <a:chOff x="682339" y="3009333"/>
            <a:chExt cx="7534441" cy="837534"/>
          </a:xfrm>
        </p:grpSpPr>
        <p:sp>
          <p:nvSpPr>
            <p:cNvPr id="22" name="Title 1">
              <a:extLst>
                <a:ext uri="{FF2B5EF4-FFF2-40B4-BE49-F238E27FC236}">
                  <a16:creationId xmlns:a16="http://schemas.microsoft.com/office/drawing/2014/main" id="{3AA96BC5-DABA-4ACA-98CD-81668679EF24}"/>
                </a:ext>
              </a:extLst>
            </p:cNvPr>
            <p:cNvSpPr txBox="1">
              <a:spLocks/>
            </p:cNvSpPr>
            <p:nvPr/>
          </p:nvSpPr>
          <p:spPr>
            <a:xfrm>
              <a:off x="1315525" y="3009333"/>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0078D3"/>
                  </a:solidFill>
                  <a:effectLst/>
                  <a:uLnTx/>
                  <a:uFillTx/>
                  <a:latin typeface="Segoe UI Semibold"/>
                  <a:ea typeface="+mn-ea"/>
                  <a:cs typeface="Segoe UI" pitchFamily="34" charset="0"/>
                </a:rPr>
                <a:t>Methodology overview</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Segoe UI"/>
                  <a:ea typeface="+mn-ea"/>
                  <a:cs typeface="Segoe UI" pitchFamily="34" charset="0"/>
                </a:rPr>
                <a:t>Establish a basic understanding of cloud governance</a:t>
              </a:r>
            </a:p>
          </p:txBody>
        </p:sp>
        <p:sp>
          <p:nvSpPr>
            <p:cNvPr id="26" name="Oval 25">
              <a:extLst>
                <a:ext uri="{FF2B5EF4-FFF2-40B4-BE49-F238E27FC236}">
                  <a16:creationId xmlns:a16="http://schemas.microsoft.com/office/drawing/2014/main" id="{3D916530-3C67-46F2-AB55-8FAA12FE660D}"/>
                </a:ext>
              </a:extLst>
            </p:cNvPr>
            <p:cNvSpPr/>
            <p:nvPr/>
          </p:nvSpPr>
          <p:spPr bwMode="auto">
            <a:xfrm>
              <a:off x="682339" y="3177307"/>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rPr>
                <a:t>1</a:t>
              </a: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grpSp>
      <p:sp>
        <p:nvSpPr>
          <p:cNvPr id="4" name="Title 3"/>
          <p:cNvSpPr>
            <a:spLocks noGrp="1"/>
          </p:cNvSpPr>
          <p:nvPr>
            <p:ph type="title"/>
          </p:nvPr>
        </p:nvSpPr>
        <p:spPr>
          <a:xfrm>
            <a:off x="455996" y="620428"/>
            <a:ext cx="6882542" cy="1192634"/>
          </a:xfrm>
        </p:spPr>
        <p:txBody>
          <a:bodyPr/>
          <a:lstStyle/>
          <a:p>
            <a:r>
              <a:rPr lang="en-IN" dirty="0"/>
              <a:t>Drive cloud adoption efficiency </a:t>
            </a:r>
            <a:br>
              <a:rPr lang="en-IN" dirty="0"/>
            </a:br>
            <a:r>
              <a:rPr lang="en-IN" dirty="0"/>
              <a:t>in an iterative governance process – </a:t>
            </a:r>
            <a:br>
              <a:rPr lang="en-IN" dirty="0"/>
            </a:br>
            <a:r>
              <a:rPr lang="en-IN" dirty="0"/>
              <a:t>four key exercises to focus on:</a:t>
            </a:r>
          </a:p>
        </p:txBody>
      </p:sp>
      <p:grpSp>
        <p:nvGrpSpPr>
          <p:cNvPr id="35" name="Group 34">
            <a:extLst>
              <a:ext uri="{FF2B5EF4-FFF2-40B4-BE49-F238E27FC236}">
                <a16:creationId xmlns:a16="http://schemas.microsoft.com/office/drawing/2014/main" id="{31AD2E25-36FB-4701-B96D-8E010BED66A2}"/>
              </a:ext>
            </a:extLst>
          </p:cNvPr>
          <p:cNvGrpSpPr/>
          <p:nvPr/>
        </p:nvGrpSpPr>
        <p:grpSpPr>
          <a:xfrm>
            <a:off x="500385" y="3448925"/>
            <a:ext cx="7520706" cy="837534"/>
            <a:chOff x="500385" y="3448925"/>
            <a:chExt cx="7520706" cy="837534"/>
          </a:xfrm>
        </p:grpSpPr>
        <p:sp>
          <p:nvSpPr>
            <p:cNvPr id="10" name="Title 1"/>
            <p:cNvSpPr txBox="1">
              <a:spLocks/>
            </p:cNvSpPr>
            <p:nvPr/>
          </p:nvSpPr>
          <p:spPr>
            <a:xfrm>
              <a:off x="1133571" y="3448925"/>
              <a:ext cx="6887520"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0078D3"/>
                  </a:solidFill>
                  <a:effectLst/>
                  <a:uLnTx/>
                  <a:uFillTx/>
                  <a:latin typeface="Segoe UI Semibold"/>
                  <a:ea typeface="+mn-ea"/>
                  <a:cs typeface="Segoe UI" pitchFamily="34" charset="0"/>
                </a:rPr>
                <a:t>Governance benchmark</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Segoe UI"/>
                  <a:ea typeface="+mn-ea"/>
                  <a:cs typeface="Segoe UI" pitchFamily="34" charset="0"/>
                </a:rPr>
                <a:t>Assess your current state and the future state to get started</a:t>
              </a:r>
            </a:p>
          </p:txBody>
        </p:sp>
        <p:sp>
          <p:nvSpPr>
            <p:cNvPr id="11" name="Oval 10"/>
            <p:cNvSpPr/>
            <p:nvPr/>
          </p:nvSpPr>
          <p:spPr bwMode="auto">
            <a:xfrm>
              <a:off x="500385" y="3614574"/>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2</a:t>
              </a:r>
            </a:p>
          </p:txBody>
        </p:sp>
      </p:grpSp>
      <p:grpSp>
        <p:nvGrpSpPr>
          <p:cNvPr id="36" name="Group 35">
            <a:extLst>
              <a:ext uri="{FF2B5EF4-FFF2-40B4-BE49-F238E27FC236}">
                <a16:creationId xmlns:a16="http://schemas.microsoft.com/office/drawing/2014/main" id="{5CDA9A21-218A-43D8-9082-83F639B7DC8E}"/>
              </a:ext>
            </a:extLst>
          </p:cNvPr>
          <p:cNvGrpSpPr/>
          <p:nvPr/>
        </p:nvGrpSpPr>
        <p:grpSpPr>
          <a:xfrm>
            <a:off x="500385" y="4587031"/>
            <a:ext cx="7534441" cy="837534"/>
            <a:chOff x="500385" y="4587031"/>
            <a:chExt cx="7534441" cy="837534"/>
          </a:xfrm>
        </p:grpSpPr>
        <p:sp>
          <p:nvSpPr>
            <p:cNvPr id="24" name="Title 1"/>
            <p:cNvSpPr txBox="1">
              <a:spLocks/>
            </p:cNvSpPr>
            <p:nvPr/>
          </p:nvSpPr>
          <p:spPr>
            <a:xfrm>
              <a:off x="1133571" y="4587031"/>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0078D3"/>
                  </a:solidFill>
                  <a:effectLst/>
                  <a:uLnTx/>
                  <a:uFillTx/>
                  <a:latin typeface="Segoe UI Semibold"/>
                  <a:ea typeface="+mn-ea"/>
                  <a:cs typeface="Segoe UI" pitchFamily="34" charset="0"/>
                </a:rPr>
                <a:t>Initial governance foundation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Segoe UI"/>
                  <a:ea typeface="+mn-ea"/>
                  <a:cs typeface="Segoe UI" pitchFamily="34" charset="0"/>
                </a:rPr>
                <a:t>Begin establishing your governance foundation </a:t>
              </a:r>
              <a:br>
                <a:rPr kumimoji="0" lang="en-US" sz="1400" b="0" i="0" u="none" strike="noStrike" kern="1200" cap="none" spc="0" normalizeH="0" baseline="0" noProof="0" dirty="0">
                  <a:ln w="3175">
                    <a:noFill/>
                  </a:ln>
                  <a:solidFill>
                    <a:srgbClr val="000000"/>
                  </a:solidFill>
                  <a:effectLst/>
                  <a:uLnTx/>
                  <a:uFillTx/>
                  <a:latin typeface="Segoe UI"/>
                  <a:ea typeface="+mn-ea"/>
                  <a:cs typeface="Segoe UI" pitchFamily="34" charset="0"/>
                </a:rPr>
              </a:br>
              <a:r>
                <a:rPr kumimoji="0" lang="en-US" sz="1400" b="0" i="0" u="none" strike="noStrike" kern="1200" cap="none" spc="0" normalizeH="0" baseline="0" noProof="0" dirty="0">
                  <a:ln w="3175">
                    <a:noFill/>
                  </a:ln>
                  <a:solidFill>
                    <a:srgbClr val="000000"/>
                  </a:solidFill>
                  <a:effectLst/>
                  <a:uLnTx/>
                  <a:uFillTx/>
                  <a:latin typeface="Segoe UI"/>
                  <a:ea typeface="+mn-ea"/>
                  <a:cs typeface="Segoe UI" pitchFamily="34" charset="0"/>
                </a:rPr>
                <a:t>by implementing a set of governance tools</a:t>
              </a:r>
            </a:p>
          </p:txBody>
        </p:sp>
        <p:sp>
          <p:nvSpPr>
            <p:cNvPr id="25" name="Oval 24"/>
            <p:cNvSpPr/>
            <p:nvPr/>
          </p:nvSpPr>
          <p:spPr bwMode="auto">
            <a:xfrm>
              <a:off x="500385" y="4750355"/>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3</a:t>
              </a:r>
            </a:p>
          </p:txBody>
        </p:sp>
      </p:grpSp>
      <p:grpSp>
        <p:nvGrpSpPr>
          <p:cNvPr id="37" name="Group 36">
            <a:extLst>
              <a:ext uri="{FF2B5EF4-FFF2-40B4-BE49-F238E27FC236}">
                <a16:creationId xmlns:a16="http://schemas.microsoft.com/office/drawing/2014/main" id="{92D96488-9199-4E05-9E16-ECC63D576BE4}"/>
              </a:ext>
            </a:extLst>
          </p:cNvPr>
          <p:cNvGrpSpPr/>
          <p:nvPr/>
        </p:nvGrpSpPr>
        <p:grpSpPr>
          <a:xfrm>
            <a:off x="500385" y="5725136"/>
            <a:ext cx="7534441" cy="837534"/>
            <a:chOff x="500385" y="5725136"/>
            <a:chExt cx="7534441" cy="837534"/>
          </a:xfrm>
        </p:grpSpPr>
        <p:sp>
          <p:nvSpPr>
            <p:cNvPr id="28" name="Title 1"/>
            <p:cNvSpPr txBox="1">
              <a:spLocks/>
            </p:cNvSpPr>
            <p:nvPr/>
          </p:nvSpPr>
          <p:spPr>
            <a:xfrm>
              <a:off x="1133571" y="5725136"/>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0078D3"/>
                  </a:solidFill>
                  <a:effectLst/>
                  <a:uLnTx/>
                  <a:uFillTx/>
                  <a:latin typeface="Segoe UI Semibold"/>
                  <a:ea typeface="+mn-ea"/>
                  <a:cs typeface="Segoe UI" pitchFamily="34" charset="0"/>
                </a:rPr>
                <a:t>Evolve governance foundation</a:t>
              </a:r>
              <a:br>
                <a:rPr kumimoji="0" lang="en-US" sz="1800" b="0" i="0" u="none" strike="noStrike" kern="1200" cap="none" spc="0" normalizeH="0" baseline="0" noProof="0" dirty="0">
                  <a:ln w="3175">
                    <a:noFill/>
                  </a:ln>
                  <a:solidFill>
                    <a:srgbClr val="3C3B41"/>
                  </a:solidFill>
                  <a:effectLst/>
                  <a:uLnTx/>
                  <a:uFillTx/>
                  <a:latin typeface="Segoe UI"/>
                  <a:ea typeface="+mn-ea"/>
                  <a:cs typeface="Segoe UI" pitchFamily="34" charset="0"/>
                </a:rPr>
              </a:br>
              <a:r>
                <a:rPr kumimoji="0" lang="en-US" sz="1400" b="0" i="0" u="none" strike="noStrike" kern="1200" cap="none" spc="0" normalizeH="0" baseline="0" noProof="0" dirty="0">
                  <a:ln w="3175">
                    <a:noFill/>
                  </a:ln>
                  <a:solidFill>
                    <a:srgbClr val="000000"/>
                  </a:solidFill>
                  <a:effectLst/>
                  <a:uLnTx/>
                  <a:uFillTx/>
                  <a:latin typeface="Segoe UI"/>
                  <a:ea typeface="+mn-ea"/>
                  <a:cs typeface="Segoe UI" pitchFamily="34" charset="0"/>
                </a:rPr>
                <a:t>Iteratively add governance controls to address risks</a:t>
              </a:r>
            </a:p>
          </p:txBody>
        </p:sp>
        <p:sp>
          <p:nvSpPr>
            <p:cNvPr id="29" name="Oval 28"/>
            <p:cNvSpPr/>
            <p:nvPr/>
          </p:nvSpPr>
          <p:spPr bwMode="auto">
            <a:xfrm>
              <a:off x="500385" y="5886137"/>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4</a:t>
              </a:r>
            </a:p>
          </p:txBody>
        </p:sp>
      </p:grpSp>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l="8423"/>
          <a:stretch/>
        </p:blipFill>
        <p:spPr>
          <a:xfrm>
            <a:off x="8063345" y="-1"/>
            <a:ext cx="4371455" cy="6858001"/>
          </a:xfrm>
          <a:prstGeom prst="rect">
            <a:avLst/>
          </a:prstGeom>
        </p:spPr>
      </p:pic>
      <p:sp>
        <p:nvSpPr>
          <p:cNvPr id="3" name="Rectangle 2">
            <a:extLst>
              <a:ext uri="{FF2B5EF4-FFF2-40B4-BE49-F238E27FC236}">
                <a16:creationId xmlns:a16="http://schemas.microsoft.com/office/drawing/2014/main" id="{2B445375-7A33-44F3-9618-42AC5A4A8273}"/>
              </a:ext>
            </a:extLst>
          </p:cNvPr>
          <p:cNvSpPr/>
          <p:nvPr/>
        </p:nvSpPr>
        <p:spPr bwMode="auto">
          <a:xfrm>
            <a:off x="0" y="2254102"/>
            <a:ext cx="8063345" cy="4308568"/>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AFD09ACF-4042-4910-8128-6DB64BDA4C8F}"/>
              </a:ext>
            </a:extLst>
          </p:cNvPr>
          <p:cNvSpPr/>
          <p:nvPr/>
        </p:nvSpPr>
        <p:spPr bwMode="auto">
          <a:xfrm>
            <a:off x="0" y="4488215"/>
            <a:ext cx="8063345" cy="105601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A8655DC2-74A5-4BFB-91B1-43FA8E8FF2C9}"/>
              </a:ext>
            </a:extLst>
          </p:cNvPr>
          <p:cNvGrpSpPr/>
          <p:nvPr/>
        </p:nvGrpSpPr>
        <p:grpSpPr>
          <a:xfrm>
            <a:off x="500385" y="4587031"/>
            <a:ext cx="7534441" cy="837534"/>
            <a:chOff x="500385" y="4587031"/>
            <a:chExt cx="7534441" cy="837534"/>
          </a:xfrm>
        </p:grpSpPr>
        <p:sp>
          <p:nvSpPr>
            <p:cNvPr id="30" name="Title 1">
              <a:extLst>
                <a:ext uri="{FF2B5EF4-FFF2-40B4-BE49-F238E27FC236}">
                  <a16:creationId xmlns:a16="http://schemas.microsoft.com/office/drawing/2014/main" id="{5EB45931-49F6-4D79-AC64-049B6C58ACEB}"/>
                </a:ext>
              </a:extLst>
            </p:cNvPr>
            <p:cNvSpPr txBox="1">
              <a:spLocks/>
            </p:cNvSpPr>
            <p:nvPr/>
          </p:nvSpPr>
          <p:spPr>
            <a:xfrm>
              <a:off x="1133571" y="4587031"/>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chemeClr val="bg1"/>
                  </a:solidFill>
                  <a:effectLst/>
                  <a:uLnTx/>
                  <a:uFillTx/>
                  <a:latin typeface="Segoe UI Semibold"/>
                  <a:ea typeface="+mn-ea"/>
                  <a:cs typeface="Segoe UI" pitchFamily="34" charset="0"/>
                </a:rPr>
                <a:t>Initial governance foundation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w="3175">
                    <a:noFill/>
                  </a:ln>
                  <a:solidFill>
                    <a:schemeClr val="bg1"/>
                  </a:solidFill>
                  <a:effectLst/>
                  <a:uLnTx/>
                  <a:uFillTx/>
                  <a:latin typeface="Segoe UI"/>
                  <a:ea typeface="+mn-ea"/>
                  <a:cs typeface="Segoe UI" pitchFamily="34" charset="0"/>
                </a:rPr>
                <a:t>Begin establishing your governance foundation </a:t>
              </a:r>
              <a:br>
                <a:rPr kumimoji="0" lang="en-US" sz="1400" b="0" i="0" u="none" strike="noStrike" kern="1200" cap="none" spc="0" normalizeH="0" baseline="0" noProof="0" dirty="0">
                  <a:ln w="3175">
                    <a:noFill/>
                  </a:ln>
                  <a:solidFill>
                    <a:schemeClr val="bg1"/>
                  </a:solidFill>
                  <a:effectLst/>
                  <a:uLnTx/>
                  <a:uFillTx/>
                  <a:latin typeface="Segoe UI"/>
                  <a:ea typeface="+mn-ea"/>
                  <a:cs typeface="Segoe UI" pitchFamily="34" charset="0"/>
                </a:rPr>
              </a:br>
              <a:r>
                <a:rPr kumimoji="0" lang="en-US" sz="1400" b="0" i="0" u="none" strike="noStrike" kern="1200" cap="none" spc="0" normalizeH="0" baseline="0" noProof="0" dirty="0">
                  <a:ln w="3175">
                    <a:noFill/>
                  </a:ln>
                  <a:solidFill>
                    <a:schemeClr val="bg1"/>
                  </a:solidFill>
                  <a:effectLst/>
                  <a:uLnTx/>
                  <a:uFillTx/>
                  <a:latin typeface="Segoe UI"/>
                  <a:ea typeface="+mn-ea"/>
                  <a:cs typeface="Segoe UI" pitchFamily="34" charset="0"/>
                </a:rPr>
                <a:t>by implementing a set of governance tools</a:t>
              </a:r>
            </a:p>
          </p:txBody>
        </p:sp>
        <p:sp>
          <p:nvSpPr>
            <p:cNvPr id="32" name="Oval 31">
              <a:extLst>
                <a:ext uri="{FF2B5EF4-FFF2-40B4-BE49-F238E27FC236}">
                  <a16:creationId xmlns:a16="http://schemas.microsoft.com/office/drawing/2014/main" id="{AB316895-2583-4466-9AB6-1E101777254C}"/>
                </a:ext>
              </a:extLst>
            </p:cNvPr>
            <p:cNvSpPr/>
            <p:nvPr/>
          </p:nvSpPr>
          <p:spPr bwMode="auto">
            <a:xfrm>
              <a:off x="500385" y="4750355"/>
              <a:ext cx="503386" cy="50338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chemeClr val="tx2"/>
                  </a:solidFill>
                  <a:effectLst/>
                  <a:uLnTx/>
                  <a:uFillTx/>
                  <a:latin typeface="Segoe UI"/>
                  <a:ea typeface="+mn-ea"/>
                  <a:cs typeface="Segoe UI Semibold" panose="020B0702040204020203" pitchFamily="34" charset="0"/>
                </a:rPr>
                <a:t>3</a:t>
              </a:r>
            </a:p>
          </p:txBody>
        </p:sp>
      </p:grpSp>
    </p:spTree>
    <p:extLst>
      <p:ext uri="{BB962C8B-B14F-4D97-AF65-F5344CB8AC3E}">
        <p14:creationId xmlns:p14="http://schemas.microsoft.com/office/powerpoint/2010/main" val="1878115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1" name="Group 210">
            <a:extLst>
              <a:ext uri="{FF2B5EF4-FFF2-40B4-BE49-F238E27FC236}">
                <a16:creationId xmlns:a16="http://schemas.microsoft.com/office/drawing/2014/main" id="{F9905FA0-0906-4541-B2BC-ACCF69506906}"/>
              </a:ext>
            </a:extLst>
          </p:cNvPr>
          <p:cNvGrpSpPr/>
          <p:nvPr/>
        </p:nvGrpSpPr>
        <p:grpSpPr>
          <a:xfrm>
            <a:off x="6220445" y="1354721"/>
            <a:ext cx="1777770" cy="4137232"/>
            <a:chOff x="6220445" y="1354721"/>
            <a:chExt cx="1777770" cy="4137232"/>
          </a:xfrm>
        </p:grpSpPr>
        <p:sp>
          <p:nvSpPr>
            <p:cNvPr id="203" name="Rectangle 202">
              <a:extLst>
                <a:ext uri="{FF2B5EF4-FFF2-40B4-BE49-F238E27FC236}">
                  <a16:creationId xmlns:a16="http://schemas.microsoft.com/office/drawing/2014/main" id="{751BB0A6-73F4-4F56-B9B7-BB640B0E3F23}"/>
                </a:ext>
              </a:extLst>
            </p:cNvPr>
            <p:cNvSpPr/>
            <p:nvPr/>
          </p:nvSpPr>
          <p:spPr bwMode="auto">
            <a:xfrm>
              <a:off x="6236308" y="1354721"/>
              <a:ext cx="1761907" cy="4137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CACC308B-37C9-4056-B1F6-193332A41EC9}"/>
                </a:ext>
              </a:extLst>
            </p:cNvPr>
            <p:cNvSpPr/>
            <p:nvPr/>
          </p:nvSpPr>
          <p:spPr bwMode="auto">
            <a:xfrm>
              <a:off x="6220445" y="2080251"/>
              <a:ext cx="144965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t>Cost management discipline evolves</a:t>
              </a:r>
              <a:endParaRPr kumimoji="0" lang="en-US" sz="1050" b="0" i="0" u="none" strike="noStrike" kern="1200" cap="none" spc="0" normalizeH="0" baseline="0" noProof="0" dirty="0">
                <a:ln>
                  <a:noFill/>
                </a:ln>
                <a:solidFill>
                  <a:srgbClr val="000000"/>
                </a:solidFill>
                <a:effectLst/>
                <a:uLnTx/>
                <a:uFillTx/>
                <a:latin typeface="Segoe UI"/>
                <a:ea typeface="+mn-lt"/>
                <a:cs typeface="Segoe UI"/>
              </a:endParaRPr>
            </a:p>
          </p:txBody>
        </p:sp>
        <p:grpSp>
          <p:nvGrpSpPr>
            <p:cNvPr id="60" name="Graphic 32">
              <a:extLst>
                <a:ext uri="{FF2B5EF4-FFF2-40B4-BE49-F238E27FC236}">
                  <a16:creationId xmlns:a16="http://schemas.microsoft.com/office/drawing/2014/main" id="{ED4C34C7-9482-4A0C-8B8A-81D326AA3AC8}"/>
                </a:ext>
              </a:extLst>
            </p:cNvPr>
            <p:cNvGrpSpPr/>
            <p:nvPr/>
          </p:nvGrpSpPr>
          <p:grpSpPr>
            <a:xfrm>
              <a:off x="6332053" y="1625297"/>
              <a:ext cx="548780" cy="548780"/>
              <a:chOff x="747414" y="4300405"/>
              <a:chExt cx="494289" cy="494289"/>
            </a:xfrm>
          </p:grpSpPr>
          <p:sp>
            <p:nvSpPr>
              <p:cNvPr id="61" name="Freeform: Shape 60">
                <a:extLst>
                  <a:ext uri="{FF2B5EF4-FFF2-40B4-BE49-F238E27FC236}">
                    <a16:creationId xmlns:a16="http://schemas.microsoft.com/office/drawing/2014/main" id="{90935938-F4D2-4656-9ECC-305175758012}"/>
                  </a:ext>
                </a:extLst>
              </p:cNvPr>
              <p:cNvSpPr/>
              <p:nvPr/>
            </p:nvSpPr>
            <p:spPr>
              <a:xfrm>
                <a:off x="781434" y="4300405"/>
                <a:ext cx="213625" cy="146433"/>
              </a:xfrm>
              <a:custGeom>
                <a:avLst/>
                <a:gdLst>
                  <a:gd name="connsiteX0" fmla="*/ 213162 w 213625"/>
                  <a:gd name="connsiteY0" fmla="*/ 46417 h 146433"/>
                  <a:gd name="connsiteX1" fmla="*/ 213626 w 213625"/>
                  <a:gd name="connsiteY1" fmla="*/ 46417 h 146433"/>
                  <a:gd name="connsiteX2" fmla="*/ 213626 w 213625"/>
                  <a:gd name="connsiteY2" fmla="*/ 0 h 146433"/>
                  <a:gd name="connsiteX3" fmla="*/ 0 w 213625"/>
                  <a:gd name="connsiteY3" fmla="*/ 123572 h 146433"/>
                  <a:gd name="connsiteX4" fmla="*/ 39505 w 213625"/>
                  <a:gd name="connsiteY4" fmla="*/ 146433 h 146433"/>
                  <a:gd name="connsiteX5" fmla="*/ 213162 w 213625"/>
                  <a:gd name="connsiteY5" fmla="*/ 46417 h 14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433">
                    <a:moveTo>
                      <a:pt x="213162" y="46417"/>
                    </a:moveTo>
                    <a:cubicBezTo>
                      <a:pt x="213317" y="46417"/>
                      <a:pt x="213471" y="46417"/>
                      <a:pt x="213626" y="46417"/>
                    </a:cubicBezTo>
                    <a:lnTo>
                      <a:pt x="213626" y="0"/>
                    </a:lnTo>
                    <a:cubicBezTo>
                      <a:pt x="122877" y="0"/>
                      <a:pt x="45374" y="44834"/>
                      <a:pt x="0" y="123572"/>
                    </a:cubicBezTo>
                    <a:lnTo>
                      <a:pt x="39505" y="146433"/>
                    </a:lnTo>
                    <a:cubicBezTo>
                      <a:pt x="74259" y="86616"/>
                      <a:pt x="138980" y="46417"/>
                      <a:pt x="213162" y="46417"/>
                    </a:cubicBezTo>
                    <a:close/>
                  </a:path>
                </a:pathLst>
              </a:custGeom>
              <a:solidFill>
                <a:srgbClr val="54C8E8"/>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76A73FDE-71C2-4C85-8EAB-AD697D6AC88D}"/>
                  </a:ext>
                </a:extLst>
              </p:cNvPr>
              <p:cNvSpPr/>
              <p:nvPr/>
            </p:nvSpPr>
            <p:spPr>
              <a:xfrm>
                <a:off x="747404" y="4423977"/>
                <a:ext cx="73535" cy="247144"/>
              </a:xfrm>
              <a:custGeom>
                <a:avLst/>
                <a:gdLst>
                  <a:gd name="connsiteX0" fmla="*/ 46388 w 73535"/>
                  <a:gd name="connsiteY0" fmla="*/ 123649 h 247144"/>
                  <a:gd name="connsiteX1" fmla="*/ 73535 w 73535"/>
                  <a:gd name="connsiteY1" fmla="*/ 22861 h 247144"/>
                  <a:gd name="connsiteX2" fmla="*/ 34031 w 73535"/>
                  <a:gd name="connsiteY2" fmla="*/ 0 h 247144"/>
                  <a:gd name="connsiteX3" fmla="*/ 34031 w 73535"/>
                  <a:gd name="connsiteY3" fmla="*/ 247145 h 247144"/>
                  <a:gd name="connsiteX4" fmla="*/ 73458 w 73535"/>
                  <a:gd name="connsiteY4" fmla="*/ 224322 h 247144"/>
                  <a:gd name="connsiteX5" fmla="*/ 46388 w 73535"/>
                  <a:gd name="connsiteY5" fmla="*/ 123649 h 2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35" h="247144">
                    <a:moveTo>
                      <a:pt x="46388" y="123649"/>
                    </a:moveTo>
                    <a:cubicBezTo>
                      <a:pt x="46388" y="86887"/>
                      <a:pt x="56312" y="52480"/>
                      <a:pt x="73535" y="22861"/>
                    </a:cubicBezTo>
                    <a:lnTo>
                      <a:pt x="34031" y="0"/>
                    </a:lnTo>
                    <a:cubicBezTo>
                      <a:pt x="-11344" y="78739"/>
                      <a:pt x="-11344" y="168406"/>
                      <a:pt x="34031" y="247145"/>
                    </a:cubicBezTo>
                    <a:lnTo>
                      <a:pt x="73458" y="224322"/>
                    </a:lnTo>
                    <a:cubicBezTo>
                      <a:pt x="56274" y="194742"/>
                      <a:pt x="46388" y="160335"/>
                      <a:pt x="46388" y="123649"/>
                    </a:cubicBezTo>
                    <a:close/>
                  </a:path>
                </a:pathLst>
              </a:custGeom>
              <a:solidFill>
                <a:schemeClr val="accent5"/>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BD65D6-5466-45D4-986A-FCBA4425E0EB}"/>
                  </a:ext>
                </a:extLst>
              </p:cNvPr>
              <p:cNvSpPr/>
              <p:nvPr/>
            </p:nvSpPr>
            <p:spPr>
              <a:xfrm>
                <a:off x="781434" y="4648299"/>
                <a:ext cx="213625" cy="146394"/>
              </a:xfrm>
              <a:custGeom>
                <a:avLst/>
                <a:gdLst>
                  <a:gd name="connsiteX0" fmla="*/ 213162 w 213625"/>
                  <a:gd name="connsiteY0" fmla="*/ 100132 h 146394"/>
                  <a:gd name="connsiteX1" fmla="*/ 39466 w 213625"/>
                  <a:gd name="connsiteY1" fmla="*/ 0 h 146394"/>
                  <a:gd name="connsiteX2" fmla="*/ 0 w 213625"/>
                  <a:gd name="connsiteY2" fmla="*/ 22822 h 146394"/>
                  <a:gd name="connsiteX3" fmla="*/ 213626 w 213625"/>
                  <a:gd name="connsiteY3" fmla="*/ 146395 h 146394"/>
                  <a:gd name="connsiteX4" fmla="*/ 213626 w 213625"/>
                  <a:gd name="connsiteY4" fmla="*/ 100094 h 146394"/>
                  <a:gd name="connsiteX5" fmla="*/ 213162 w 213625"/>
                  <a:gd name="connsiteY5" fmla="*/ 100132 h 1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394">
                    <a:moveTo>
                      <a:pt x="213162" y="100132"/>
                    </a:moveTo>
                    <a:cubicBezTo>
                      <a:pt x="138980" y="100132"/>
                      <a:pt x="74221" y="59855"/>
                      <a:pt x="39466" y="0"/>
                    </a:cubicBezTo>
                    <a:lnTo>
                      <a:pt x="0" y="22822"/>
                    </a:lnTo>
                    <a:cubicBezTo>
                      <a:pt x="45374" y="101561"/>
                      <a:pt x="122877" y="146395"/>
                      <a:pt x="213626" y="146395"/>
                    </a:cubicBezTo>
                    <a:lnTo>
                      <a:pt x="213626" y="100094"/>
                    </a:lnTo>
                    <a:cubicBezTo>
                      <a:pt x="213471" y="100094"/>
                      <a:pt x="213317" y="100132"/>
                      <a:pt x="213162" y="100132"/>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00253F0-DFBE-4DC4-8634-DA5A26EE0500}"/>
                  </a:ext>
                </a:extLst>
              </p:cNvPr>
              <p:cNvSpPr/>
              <p:nvPr/>
            </p:nvSpPr>
            <p:spPr>
              <a:xfrm>
                <a:off x="995060" y="4300405"/>
                <a:ext cx="246642" cy="494289"/>
              </a:xfrm>
              <a:custGeom>
                <a:avLst/>
                <a:gdLst>
                  <a:gd name="connsiteX0" fmla="*/ 0 w 246642"/>
                  <a:gd name="connsiteY0" fmla="*/ 0 h 494289"/>
                  <a:gd name="connsiteX1" fmla="*/ 0 w 246642"/>
                  <a:gd name="connsiteY1" fmla="*/ 46417 h 494289"/>
                  <a:gd name="connsiteX2" fmla="*/ 200342 w 246642"/>
                  <a:gd name="connsiteY2" fmla="*/ 247222 h 494289"/>
                  <a:gd name="connsiteX3" fmla="*/ 0 w 246642"/>
                  <a:gd name="connsiteY3" fmla="*/ 448027 h 494289"/>
                  <a:gd name="connsiteX4" fmla="*/ 0 w 246642"/>
                  <a:gd name="connsiteY4" fmla="*/ 494289 h 494289"/>
                  <a:gd name="connsiteX5" fmla="*/ 246643 w 246642"/>
                  <a:gd name="connsiteY5" fmla="*/ 247145 h 494289"/>
                  <a:gd name="connsiteX6" fmla="*/ 0 w 246642"/>
                  <a:gd name="connsiteY6" fmla="*/ 0 h 4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642" h="494289">
                    <a:moveTo>
                      <a:pt x="0" y="0"/>
                    </a:moveTo>
                    <a:lnTo>
                      <a:pt x="0" y="46417"/>
                    </a:lnTo>
                    <a:cubicBezTo>
                      <a:pt x="110674" y="46687"/>
                      <a:pt x="200342" y="136470"/>
                      <a:pt x="200342" y="247222"/>
                    </a:cubicBezTo>
                    <a:cubicBezTo>
                      <a:pt x="200342" y="357973"/>
                      <a:pt x="110674" y="447756"/>
                      <a:pt x="0" y="448027"/>
                    </a:cubicBezTo>
                    <a:lnTo>
                      <a:pt x="0" y="494289"/>
                    </a:lnTo>
                    <a:cubicBezTo>
                      <a:pt x="136200" y="494289"/>
                      <a:pt x="246643" y="383653"/>
                      <a:pt x="246643" y="247145"/>
                    </a:cubicBezTo>
                    <a:cubicBezTo>
                      <a:pt x="246643" y="110636"/>
                      <a:pt x="136200" y="0"/>
                      <a:pt x="0" y="0"/>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127FC304-BB92-43A5-8C86-624A97DDA632}"/>
                  </a:ext>
                </a:extLst>
              </p:cNvPr>
              <p:cNvSpPr/>
              <p:nvPr/>
            </p:nvSpPr>
            <p:spPr>
              <a:xfrm>
                <a:off x="932772" y="4429846"/>
                <a:ext cx="123572" cy="235405"/>
              </a:xfrm>
              <a:custGeom>
                <a:avLst/>
                <a:gdLst>
                  <a:gd name="connsiteX0" fmla="*/ 123572 w 123572"/>
                  <a:gd name="connsiteY0" fmla="*/ 157168 h 235405"/>
                  <a:gd name="connsiteX1" fmla="*/ 110134 w 123572"/>
                  <a:gd name="connsiteY1" fmla="*/ 191537 h 235405"/>
                  <a:gd name="connsiteX2" fmla="*/ 70938 w 123572"/>
                  <a:gd name="connsiteY2" fmla="*/ 207486 h 235405"/>
                  <a:gd name="connsiteX3" fmla="*/ 70938 w 123572"/>
                  <a:gd name="connsiteY3" fmla="*/ 235405 h 235405"/>
                  <a:gd name="connsiteX4" fmla="*/ 52132 w 123572"/>
                  <a:gd name="connsiteY4" fmla="*/ 235405 h 235405"/>
                  <a:gd name="connsiteX5" fmla="*/ 52132 w 123572"/>
                  <a:gd name="connsiteY5" fmla="*/ 208258 h 235405"/>
                  <a:gd name="connsiteX6" fmla="*/ 3475 w 123572"/>
                  <a:gd name="connsiteY6" fmla="*/ 196403 h 235405"/>
                  <a:gd name="connsiteX7" fmla="*/ 3475 w 123572"/>
                  <a:gd name="connsiteY7" fmla="*/ 160760 h 235405"/>
                  <a:gd name="connsiteX8" fmla="*/ 25680 w 123572"/>
                  <a:gd name="connsiteY8" fmla="*/ 171765 h 235405"/>
                  <a:gd name="connsiteX9" fmla="*/ 52132 w 123572"/>
                  <a:gd name="connsiteY9" fmla="*/ 177867 h 235405"/>
                  <a:gd name="connsiteX10" fmla="*/ 52132 w 123572"/>
                  <a:gd name="connsiteY10" fmla="*/ 131025 h 235405"/>
                  <a:gd name="connsiteX11" fmla="*/ 11855 w 123572"/>
                  <a:gd name="connsiteY11" fmla="*/ 107933 h 235405"/>
                  <a:gd name="connsiteX12" fmla="*/ 0 w 123572"/>
                  <a:gd name="connsiteY12" fmla="*/ 74916 h 235405"/>
                  <a:gd name="connsiteX13" fmla="*/ 14558 w 123572"/>
                  <a:gd name="connsiteY13" fmla="*/ 40354 h 235405"/>
                  <a:gd name="connsiteX14" fmla="*/ 52132 w 123572"/>
                  <a:gd name="connsiteY14" fmla="*/ 23942 h 235405"/>
                  <a:gd name="connsiteX15" fmla="*/ 52132 w 123572"/>
                  <a:gd name="connsiteY15" fmla="*/ 0 h 235405"/>
                  <a:gd name="connsiteX16" fmla="*/ 70938 w 123572"/>
                  <a:gd name="connsiteY16" fmla="*/ 0 h 235405"/>
                  <a:gd name="connsiteX17" fmla="*/ 70938 w 123572"/>
                  <a:gd name="connsiteY17" fmla="*/ 23440 h 235405"/>
                  <a:gd name="connsiteX18" fmla="*/ 111485 w 123572"/>
                  <a:gd name="connsiteY18" fmla="*/ 32206 h 235405"/>
                  <a:gd name="connsiteX19" fmla="*/ 111485 w 123572"/>
                  <a:gd name="connsiteY19" fmla="*/ 66961 h 235405"/>
                  <a:gd name="connsiteX20" fmla="*/ 70938 w 123572"/>
                  <a:gd name="connsiteY20" fmla="*/ 53561 h 235405"/>
                  <a:gd name="connsiteX21" fmla="*/ 70938 w 123572"/>
                  <a:gd name="connsiteY21" fmla="*/ 102333 h 235405"/>
                  <a:gd name="connsiteX22" fmla="*/ 111485 w 123572"/>
                  <a:gd name="connsiteY22" fmla="*/ 125503 h 235405"/>
                  <a:gd name="connsiteX23" fmla="*/ 123572 w 123572"/>
                  <a:gd name="connsiteY23" fmla="*/ 157168 h 235405"/>
                  <a:gd name="connsiteX24" fmla="*/ 52132 w 123572"/>
                  <a:gd name="connsiteY24" fmla="*/ 94842 h 235405"/>
                  <a:gd name="connsiteX25" fmla="*/ 52132 w 123572"/>
                  <a:gd name="connsiteY25" fmla="*/ 54063 h 235405"/>
                  <a:gd name="connsiteX26" fmla="*/ 34253 w 123572"/>
                  <a:gd name="connsiteY26" fmla="*/ 72715 h 235405"/>
                  <a:gd name="connsiteX27" fmla="*/ 52132 w 123572"/>
                  <a:gd name="connsiteY27" fmla="*/ 94842 h 235405"/>
                  <a:gd name="connsiteX28" fmla="*/ 89320 w 123572"/>
                  <a:gd name="connsiteY28" fmla="*/ 158945 h 235405"/>
                  <a:gd name="connsiteX29" fmla="*/ 70900 w 123572"/>
                  <a:gd name="connsiteY29" fmla="*/ 138362 h 235405"/>
                  <a:gd name="connsiteX30" fmla="*/ 70900 w 123572"/>
                  <a:gd name="connsiteY30" fmla="*/ 177365 h 235405"/>
                  <a:gd name="connsiteX31" fmla="*/ 89320 w 123572"/>
                  <a:gd name="connsiteY31" fmla="*/ 158945 h 23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572" h="235405">
                    <a:moveTo>
                      <a:pt x="123572" y="157168"/>
                    </a:moveTo>
                    <a:cubicBezTo>
                      <a:pt x="123572" y="171418"/>
                      <a:pt x="119093" y="182887"/>
                      <a:pt x="110134" y="191537"/>
                    </a:cubicBezTo>
                    <a:cubicBezTo>
                      <a:pt x="101175" y="200226"/>
                      <a:pt x="88084" y="205516"/>
                      <a:pt x="70938" y="207486"/>
                    </a:cubicBezTo>
                    <a:lnTo>
                      <a:pt x="70938" y="235405"/>
                    </a:lnTo>
                    <a:lnTo>
                      <a:pt x="52132" y="235405"/>
                    </a:lnTo>
                    <a:lnTo>
                      <a:pt x="52132" y="208258"/>
                    </a:lnTo>
                    <a:cubicBezTo>
                      <a:pt x="34446" y="208103"/>
                      <a:pt x="18227" y="204126"/>
                      <a:pt x="3475" y="196403"/>
                    </a:cubicBezTo>
                    <a:lnTo>
                      <a:pt x="3475" y="160760"/>
                    </a:lnTo>
                    <a:cubicBezTo>
                      <a:pt x="8109" y="164544"/>
                      <a:pt x="15524" y="168213"/>
                      <a:pt x="25680" y="171765"/>
                    </a:cubicBezTo>
                    <a:cubicBezTo>
                      <a:pt x="35836" y="175318"/>
                      <a:pt x="44679" y="177365"/>
                      <a:pt x="52132" y="177867"/>
                    </a:cubicBezTo>
                    <a:lnTo>
                      <a:pt x="52132" y="131025"/>
                    </a:lnTo>
                    <a:cubicBezTo>
                      <a:pt x="33171" y="123997"/>
                      <a:pt x="19733" y="116274"/>
                      <a:pt x="11855" y="107933"/>
                    </a:cubicBezTo>
                    <a:cubicBezTo>
                      <a:pt x="3939" y="99553"/>
                      <a:pt x="0" y="88547"/>
                      <a:pt x="0" y="74916"/>
                    </a:cubicBezTo>
                    <a:cubicBezTo>
                      <a:pt x="0" y="61284"/>
                      <a:pt x="4866" y="49738"/>
                      <a:pt x="14558" y="40354"/>
                    </a:cubicBezTo>
                    <a:cubicBezTo>
                      <a:pt x="24251" y="30970"/>
                      <a:pt x="36801" y="25487"/>
                      <a:pt x="52132" y="23942"/>
                    </a:cubicBezTo>
                    <a:lnTo>
                      <a:pt x="52132" y="0"/>
                    </a:lnTo>
                    <a:lnTo>
                      <a:pt x="70938" y="0"/>
                    </a:lnTo>
                    <a:lnTo>
                      <a:pt x="70938" y="23440"/>
                    </a:lnTo>
                    <a:cubicBezTo>
                      <a:pt x="89049" y="24290"/>
                      <a:pt x="102565" y="27225"/>
                      <a:pt x="111485" y="32206"/>
                    </a:cubicBezTo>
                    <a:lnTo>
                      <a:pt x="111485" y="66961"/>
                    </a:lnTo>
                    <a:cubicBezTo>
                      <a:pt x="99553" y="59739"/>
                      <a:pt x="86037" y="55299"/>
                      <a:pt x="70938" y="53561"/>
                    </a:cubicBezTo>
                    <a:lnTo>
                      <a:pt x="70938" y="102333"/>
                    </a:lnTo>
                    <a:cubicBezTo>
                      <a:pt x="89899" y="109207"/>
                      <a:pt x="103415" y="116930"/>
                      <a:pt x="111485" y="125503"/>
                    </a:cubicBezTo>
                    <a:cubicBezTo>
                      <a:pt x="119556" y="134076"/>
                      <a:pt x="123572" y="144618"/>
                      <a:pt x="123572" y="157168"/>
                    </a:cubicBezTo>
                    <a:close/>
                    <a:moveTo>
                      <a:pt x="52132" y="94842"/>
                    </a:moveTo>
                    <a:lnTo>
                      <a:pt x="52132" y="54063"/>
                    </a:lnTo>
                    <a:cubicBezTo>
                      <a:pt x="40200" y="56225"/>
                      <a:pt x="34253" y="62443"/>
                      <a:pt x="34253" y="72715"/>
                    </a:cubicBezTo>
                    <a:cubicBezTo>
                      <a:pt x="34253" y="81712"/>
                      <a:pt x="40200" y="89088"/>
                      <a:pt x="52132" y="94842"/>
                    </a:cubicBezTo>
                    <a:close/>
                    <a:moveTo>
                      <a:pt x="89320" y="158945"/>
                    </a:moveTo>
                    <a:cubicBezTo>
                      <a:pt x="89320" y="150604"/>
                      <a:pt x="83180" y="143769"/>
                      <a:pt x="70900" y="138362"/>
                    </a:cubicBezTo>
                    <a:lnTo>
                      <a:pt x="70900" y="177365"/>
                    </a:lnTo>
                    <a:cubicBezTo>
                      <a:pt x="83180" y="175395"/>
                      <a:pt x="89320" y="169255"/>
                      <a:pt x="89320" y="158945"/>
                    </a:cubicBezTo>
                    <a:close/>
                  </a:path>
                </a:pathLst>
              </a:custGeom>
              <a:solidFill>
                <a:srgbClr val="0075C9"/>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3E1A6B6E-0FE6-415B-85D3-7B8C29778690}"/>
                </a:ext>
              </a:extLst>
            </p:cNvPr>
            <p:cNvSpPr txBox="1"/>
            <p:nvPr/>
          </p:nvSpPr>
          <p:spPr>
            <a:xfrm>
              <a:off x="6220445" y="4693561"/>
              <a:ext cx="144965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Risk: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Semibold"/>
                  <a:ea typeface="+mn-ea"/>
                  <a:cs typeface="+mn-cs"/>
                </a:rPr>
                <a:t>Cost</a:t>
              </a:r>
            </a:p>
          </p:txBody>
        </p:sp>
        <p:sp>
          <p:nvSpPr>
            <p:cNvPr id="183" name="Rectangle 182">
              <a:extLst>
                <a:ext uri="{FF2B5EF4-FFF2-40B4-BE49-F238E27FC236}">
                  <a16:creationId xmlns:a16="http://schemas.microsoft.com/office/drawing/2014/main" id="{AD79C06F-50E5-4E53-947E-96F975B7D519}"/>
                </a:ext>
              </a:extLst>
            </p:cNvPr>
            <p:cNvSpPr/>
            <p:nvPr/>
          </p:nvSpPr>
          <p:spPr bwMode="auto">
            <a:xfrm>
              <a:off x="6220445" y="3366805"/>
              <a:ext cx="1770597"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t>Update corporate policy…</a:t>
              </a:r>
              <a:b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br>
              <a:b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br>
              <a: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t>Implement with configuration management changes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Segoe UI"/>
                <a:ea typeface="+mn-lt"/>
                <a:cs typeface="Segoe UI"/>
              </a:endParaRPr>
            </a:p>
          </p:txBody>
        </p:sp>
        <p:grpSp>
          <p:nvGrpSpPr>
            <p:cNvPr id="184" name="Group 183">
              <a:extLst>
                <a:ext uri="{FF2B5EF4-FFF2-40B4-BE49-F238E27FC236}">
                  <a16:creationId xmlns:a16="http://schemas.microsoft.com/office/drawing/2014/main" id="{2B289DD2-7A5C-438A-A19A-325336960F23}"/>
                </a:ext>
              </a:extLst>
            </p:cNvPr>
            <p:cNvGrpSpPr/>
            <p:nvPr/>
          </p:nvGrpSpPr>
          <p:grpSpPr>
            <a:xfrm>
              <a:off x="6332053" y="2914360"/>
              <a:ext cx="445170" cy="452651"/>
              <a:chOff x="-477078" y="-1431235"/>
              <a:chExt cx="946205" cy="962108"/>
            </a:xfrm>
          </p:grpSpPr>
          <p:sp>
            <p:nvSpPr>
              <p:cNvPr id="185" name="Rectangle 184">
                <a:extLst>
                  <a:ext uri="{FF2B5EF4-FFF2-40B4-BE49-F238E27FC236}">
                    <a16:creationId xmlns:a16="http://schemas.microsoft.com/office/drawing/2014/main" id="{9AF1D046-FF8C-4EFF-8573-2CEB5A8432C3}"/>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185">
                <a:extLst>
                  <a:ext uri="{FF2B5EF4-FFF2-40B4-BE49-F238E27FC236}">
                    <a16:creationId xmlns:a16="http://schemas.microsoft.com/office/drawing/2014/main" id="{335C9EB4-F593-4A9A-9D50-605AF9DEC2F9}"/>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FBD094FA-4388-4F87-9D42-40183BC10B85}"/>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ectangle 187">
                <a:extLst>
                  <a:ext uri="{FF2B5EF4-FFF2-40B4-BE49-F238E27FC236}">
                    <a16:creationId xmlns:a16="http://schemas.microsoft.com/office/drawing/2014/main" id="{78ADE89D-3D56-4831-9C4B-BF76FD8F87B7}"/>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19B7E9B8-4DC6-4DE9-973F-C0D90E0358E5}"/>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ectangle 189">
                <a:extLst>
                  <a:ext uri="{FF2B5EF4-FFF2-40B4-BE49-F238E27FC236}">
                    <a16:creationId xmlns:a16="http://schemas.microsoft.com/office/drawing/2014/main" id="{A9AE6202-447D-46D8-9C9E-7A9E81B4DCB3}"/>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ectangle 190">
                <a:extLst>
                  <a:ext uri="{FF2B5EF4-FFF2-40B4-BE49-F238E27FC236}">
                    <a16:creationId xmlns:a16="http://schemas.microsoft.com/office/drawing/2014/main" id="{3B3C54D1-6CB0-416B-83B0-72D030ED732A}"/>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1AF57487-98E6-4746-ACA3-B11968DAC09D}"/>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2BA8DF31-20FE-48A4-9142-170576D026C8}"/>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ectangle 193">
                <a:extLst>
                  <a:ext uri="{FF2B5EF4-FFF2-40B4-BE49-F238E27FC236}">
                    <a16:creationId xmlns:a16="http://schemas.microsoft.com/office/drawing/2014/main" id="{AE1A7BD4-12EA-4BCF-89D5-92111A69B2D4}"/>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F1D03017-FDC2-4A69-8B5F-A76849BB48FD}"/>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1431B42F-4FCA-4B57-8B79-B1C86C4EE6EF}"/>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ectangle 196">
                <a:extLst>
                  <a:ext uri="{FF2B5EF4-FFF2-40B4-BE49-F238E27FC236}">
                    <a16:creationId xmlns:a16="http://schemas.microsoft.com/office/drawing/2014/main" id="{DC6CAD6A-F3C7-4D0D-BCDA-803E7CCAD9D9}"/>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8F050681-9886-4E5F-8882-09901260BFAF}"/>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ectangle 198">
                <a:extLst>
                  <a:ext uri="{FF2B5EF4-FFF2-40B4-BE49-F238E27FC236}">
                    <a16:creationId xmlns:a16="http://schemas.microsoft.com/office/drawing/2014/main" id="{DC88366A-5836-4E6B-AD8A-7F3EA2F14585}"/>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2A97FE6F-7190-4FA1-B5E1-49FDD4AB12D3}"/>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0" name="Group 209">
            <a:extLst>
              <a:ext uri="{FF2B5EF4-FFF2-40B4-BE49-F238E27FC236}">
                <a16:creationId xmlns:a16="http://schemas.microsoft.com/office/drawing/2014/main" id="{2E8F6D00-AA28-4475-86E6-56B67E0AAB73}"/>
              </a:ext>
            </a:extLst>
          </p:cNvPr>
          <p:cNvGrpSpPr/>
          <p:nvPr/>
        </p:nvGrpSpPr>
        <p:grpSpPr>
          <a:xfrm>
            <a:off x="4410104" y="1354721"/>
            <a:ext cx="1833426" cy="4137232"/>
            <a:chOff x="4410104" y="1354721"/>
            <a:chExt cx="1833426" cy="4137232"/>
          </a:xfrm>
        </p:grpSpPr>
        <p:sp>
          <p:nvSpPr>
            <p:cNvPr id="202" name="Rectangle 201">
              <a:extLst>
                <a:ext uri="{FF2B5EF4-FFF2-40B4-BE49-F238E27FC236}">
                  <a16:creationId xmlns:a16="http://schemas.microsoft.com/office/drawing/2014/main" id="{1DD4B5E8-B222-4FC3-B350-255F510F31D6}"/>
                </a:ext>
              </a:extLst>
            </p:cNvPr>
            <p:cNvSpPr/>
            <p:nvPr/>
          </p:nvSpPr>
          <p:spPr bwMode="auto">
            <a:xfrm>
              <a:off x="4410104" y="1354721"/>
              <a:ext cx="1761907" cy="4137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 name="Graphic 39">
              <a:extLst>
                <a:ext uri="{FF2B5EF4-FFF2-40B4-BE49-F238E27FC236}">
                  <a16:creationId xmlns:a16="http://schemas.microsoft.com/office/drawing/2014/main" id="{5E70B86B-92B4-40F3-8732-95EF48AC408A}"/>
                </a:ext>
              </a:extLst>
            </p:cNvPr>
            <p:cNvGrpSpPr/>
            <p:nvPr/>
          </p:nvGrpSpPr>
          <p:grpSpPr>
            <a:xfrm>
              <a:off x="4582656" y="1671087"/>
              <a:ext cx="391028" cy="457200"/>
              <a:chOff x="5527428" y="4748877"/>
              <a:chExt cx="685800" cy="838200"/>
            </a:xfrm>
          </p:grpSpPr>
          <p:sp>
            <p:nvSpPr>
              <p:cNvPr id="56" name="Freeform: Shape 55">
                <a:extLst>
                  <a:ext uri="{FF2B5EF4-FFF2-40B4-BE49-F238E27FC236}">
                    <a16:creationId xmlns:a16="http://schemas.microsoft.com/office/drawing/2014/main" id="{32B82F8D-0693-46FA-BDCA-8F28867357FC}"/>
                  </a:ext>
                </a:extLst>
              </p:cNvPr>
              <p:cNvSpPr/>
              <p:nvPr/>
            </p:nvSpPr>
            <p:spPr>
              <a:xfrm>
                <a:off x="5527428" y="5320377"/>
                <a:ext cx="114300" cy="266700"/>
              </a:xfrm>
              <a:custGeom>
                <a:avLst/>
                <a:gdLst>
                  <a:gd name="connsiteX0" fmla="*/ 0 w 114300"/>
                  <a:gd name="connsiteY0" fmla="*/ 0 h 266700"/>
                  <a:gd name="connsiteX1" fmla="*/ 114300 w 114300"/>
                  <a:gd name="connsiteY1" fmla="*/ 0 h 266700"/>
                  <a:gd name="connsiteX2" fmla="*/ 114300 w 114300"/>
                  <a:gd name="connsiteY2" fmla="*/ 266700 h 266700"/>
                  <a:gd name="connsiteX3" fmla="*/ 0 w 1143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114300" h="266700">
                    <a:moveTo>
                      <a:pt x="0" y="0"/>
                    </a:moveTo>
                    <a:lnTo>
                      <a:pt x="114300" y="0"/>
                    </a:lnTo>
                    <a:lnTo>
                      <a:pt x="114300" y="266700"/>
                    </a:lnTo>
                    <a:lnTo>
                      <a:pt x="0" y="266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161A66F-6BA4-4DD6-94FE-0F754384D483}"/>
                  </a:ext>
                </a:extLst>
              </p:cNvPr>
              <p:cNvSpPr/>
              <p:nvPr/>
            </p:nvSpPr>
            <p:spPr>
              <a:xfrm>
                <a:off x="5717928" y="5129877"/>
                <a:ext cx="114300" cy="457200"/>
              </a:xfrm>
              <a:custGeom>
                <a:avLst/>
                <a:gdLst>
                  <a:gd name="connsiteX0" fmla="*/ 0 w 114300"/>
                  <a:gd name="connsiteY0" fmla="*/ 0 h 457200"/>
                  <a:gd name="connsiteX1" fmla="*/ 114300 w 114300"/>
                  <a:gd name="connsiteY1" fmla="*/ 0 h 457200"/>
                  <a:gd name="connsiteX2" fmla="*/ 114300 w 114300"/>
                  <a:gd name="connsiteY2" fmla="*/ 457200 h 457200"/>
                  <a:gd name="connsiteX3" fmla="*/ 0 w 1143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14300" h="457200">
                    <a:moveTo>
                      <a:pt x="0" y="0"/>
                    </a:moveTo>
                    <a:lnTo>
                      <a:pt x="114300" y="0"/>
                    </a:lnTo>
                    <a:lnTo>
                      <a:pt x="114300" y="457200"/>
                    </a:lnTo>
                    <a:lnTo>
                      <a:pt x="0" y="4572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4B4BC818-CEFC-469E-88E5-26757BCF5735}"/>
                  </a:ext>
                </a:extLst>
              </p:cNvPr>
              <p:cNvSpPr/>
              <p:nvPr/>
            </p:nvSpPr>
            <p:spPr>
              <a:xfrm>
                <a:off x="5908428" y="4939377"/>
                <a:ext cx="114300" cy="647700"/>
              </a:xfrm>
              <a:custGeom>
                <a:avLst/>
                <a:gdLst>
                  <a:gd name="connsiteX0" fmla="*/ 0 w 114300"/>
                  <a:gd name="connsiteY0" fmla="*/ 0 h 647700"/>
                  <a:gd name="connsiteX1" fmla="*/ 114300 w 114300"/>
                  <a:gd name="connsiteY1" fmla="*/ 0 h 647700"/>
                  <a:gd name="connsiteX2" fmla="*/ 114300 w 114300"/>
                  <a:gd name="connsiteY2" fmla="*/ 647700 h 647700"/>
                  <a:gd name="connsiteX3" fmla="*/ 0 w 11430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14300" h="647700">
                    <a:moveTo>
                      <a:pt x="0" y="0"/>
                    </a:moveTo>
                    <a:lnTo>
                      <a:pt x="114300" y="0"/>
                    </a:lnTo>
                    <a:lnTo>
                      <a:pt x="114300" y="647700"/>
                    </a:lnTo>
                    <a:lnTo>
                      <a:pt x="0" y="647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6A0C69A8-E7B2-4F52-A19B-46526D6993A2}"/>
                  </a:ext>
                </a:extLst>
              </p:cNvPr>
              <p:cNvSpPr/>
              <p:nvPr/>
            </p:nvSpPr>
            <p:spPr>
              <a:xfrm>
                <a:off x="6098928" y="4748877"/>
                <a:ext cx="114300" cy="838200"/>
              </a:xfrm>
              <a:custGeom>
                <a:avLst/>
                <a:gdLst>
                  <a:gd name="connsiteX0" fmla="*/ 0 w 114300"/>
                  <a:gd name="connsiteY0" fmla="*/ 0 h 838200"/>
                  <a:gd name="connsiteX1" fmla="*/ 114300 w 114300"/>
                  <a:gd name="connsiteY1" fmla="*/ 0 h 838200"/>
                  <a:gd name="connsiteX2" fmla="*/ 114300 w 114300"/>
                  <a:gd name="connsiteY2" fmla="*/ 838200 h 838200"/>
                  <a:gd name="connsiteX3" fmla="*/ 0 w 114300"/>
                  <a:gd name="connsiteY3" fmla="*/ 838200 h 838200"/>
                </a:gdLst>
                <a:ahLst/>
                <a:cxnLst>
                  <a:cxn ang="0">
                    <a:pos x="connsiteX0" y="connsiteY0"/>
                  </a:cxn>
                  <a:cxn ang="0">
                    <a:pos x="connsiteX1" y="connsiteY1"/>
                  </a:cxn>
                  <a:cxn ang="0">
                    <a:pos x="connsiteX2" y="connsiteY2"/>
                  </a:cxn>
                  <a:cxn ang="0">
                    <a:pos x="connsiteX3" y="connsiteY3"/>
                  </a:cxn>
                </a:cxnLst>
                <a:rect l="l" t="t" r="r" b="b"/>
                <a:pathLst>
                  <a:path w="114300" h="838200">
                    <a:moveTo>
                      <a:pt x="0" y="0"/>
                    </a:moveTo>
                    <a:lnTo>
                      <a:pt x="114300" y="0"/>
                    </a:lnTo>
                    <a:lnTo>
                      <a:pt x="114300" y="838200"/>
                    </a:lnTo>
                    <a:lnTo>
                      <a:pt x="0" y="838200"/>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6" name="TextBox 75">
              <a:extLst>
                <a:ext uri="{FF2B5EF4-FFF2-40B4-BE49-F238E27FC236}">
                  <a16:creationId xmlns:a16="http://schemas.microsoft.com/office/drawing/2014/main" id="{EEBD4D1C-4866-4777-9DD0-4E9C05891D0C}"/>
                </a:ext>
              </a:extLst>
            </p:cNvPr>
            <p:cNvSpPr txBox="1"/>
            <p:nvPr/>
          </p:nvSpPr>
          <p:spPr>
            <a:xfrm>
              <a:off x="4472933" y="4693561"/>
              <a:ext cx="144965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Risk: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Semibold"/>
                  <a:ea typeface="+mn-ea"/>
                  <a:cs typeface="+mn-cs"/>
                </a:rPr>
                <a:t>Critical Apps</a:t>
              </a:r>
            </a:p>
          </p:txBody>
        </p:sp>
        <p:sp>
          <p:nvSpPr>
            <p:cNvPr id="95" name="Rectangle 94">
              <a:extLst>
                <a:ext uri="{FF2B5EF4-FFF2-40B4-BE49-F238E27FC236}">
                  <a16:creationId xmlns:a16="http://schemas.microsoft.com/office/drawing/2014/main" id="{463D6687-EA9D-4654-99FB-EAFB68A05B28}"/>
                </a:ext>
              </a:extLst>
            </p:cNvPr>
            <p:cNvSpPr/>
            <p:nvPr/>
          </p:nvSpPr>
          <p:spPr bwMode="auto">
            <a:xfrm>
              <a:off x="4472933" y="2080251"/>
              <a:ext cx="1356057"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t>Resource management discipline evolves</a:t>
              </a:r>
              <a:endParaRPr kumimoji="0" lang="en-US" sz="105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165" name="Rectangle 164">
              <a:extLst>
                <a:ext uri="{FF2B5EF4-FFF2-40B4-BE49-F238E27FC236}">
                  <a16:creationId xmlns:a16="http://schemas.microsoft.com/office/drawing/2014/main" id="{DCB80189-428D-46BC-B356-B93C2A24E1B1}"/>
                </a:ext>
              </a:extLst>
            </p:cNvPr>
            <p:cNvSpPr/>
            <p:nvPr/>
          </p:nvSpPr>
          <p:spPr bwMode="auto">
            <a:xfrm>
              <a:off x="4472933" y="3366805"/>
              <a:ext cx="1770597"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t>Update corporate policy…</a:t>
              </a:r>
              <a:b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br>
              <a:b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br>
              <a: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t>Implement with configuration management changes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Segoe UI"/>
                <a:ea typeface="+mn-lt"/>
                <a:cs typeface="Segoe UI"/>
              </a:endParaRPr>
            </a:p>
          </p:txBody>
        </p:sp>
        <p:grpSp>
          <p:nvGrpSpPr>
            <p:cNvPr id="166" name="Group 165">
              <a:extLst>
                <a:ext uri="{FF2B5EF4-FFF2-40B4-BE49-F238E27FC236}">
                  <a16:creationId xmlns:a16="http://schemas.microsoft.com/office/drawing/2014/main" id="{8CFCDAE5-DE43-48E9-9063-A38A010F41D7}"/>
                </a:ext>
              </a:extLst>
            </p:cNvPr>
            <p:cNvGrpSpPr/>
            <p:nvPr/>
          </p:nvGrpSpPr>
          <p:grpSpPr>
            <a:xfrm>
              <a:off x="4582656" y="2914360"/>
              <a:ext cx="445170" cy="452651"/>
              <a:chOff x="-477078" y="-1431235"/>
              <a:chExt cx="946205" cy="962108"/>
            </a:xfrm>
          </p:grpSpPr>
          <p:sp>
            <p:nvSpPr>
              <p:cNvPr id="167" name="Rectangle 166">
                <a:extLst>
                  <a:ext uri="{FF2B5EF4-FFF2-40B4-BE49-F238E27FC236}">
                    <a16:creationId xmlns:a16="http://schemas.microsoft.com/office/drawing/2014/main" id="{103FF457-6C74-4E99-BD44-77CA4CD7CB38}"/>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ectangle 167">
                <a:extLst>
                  <a:ext uri="{FF2B5EF4-FFF2-40B4-BE49-F238E27FC236}">
                    <a16:creationId xmlns:a16="http://schemas.microsoft.com/office/drawing/2014/main" id="{72C53E2E-950E-4529-9D6B-77686160D68C}"/>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ectangle 168">
                <a:extLst>
                  <a:ext uri="{FF2B5EF4-FFF2-40B4-BE49-F238E27FC236}">
                    <a16:creationId xmlns:a16="http://schemas.microsoft.com/office/drawing/2014/main" id="{D7AB5D46-C144-46EE-A8D3-6B04772EE09E}"/>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ectangle 169">
                <a:extLst>
                  <a:ext uri="{FF2B5EF4-FFF2-40B4-BE49-F238E27FC236}">
                    <a16:creationId xmlns:a16="http://schemas.microsoft.com/office/drawing/2014/main" id="{D5AD9C6B-58AF-430E-89F0-54E0F6FCC8FA}"/>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ectangle 170">
                <a:extLst>
                  <a:ext uri="{FF2B5EF4-FFF2-40B4-BE49-F238E27FC236}">
                    <a16:creationId xmlns:a16="http://schemas.microsoft.com/office/drawing/2014/main" id="{5840F874-758E-4922-91A3-A9D7D282BF96}"/>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ectangle 171">
                <a:extLst>
                  <a:ext uri="{FF2B5EF4-FFF2-40B4-BE49-F238E27FC236}">
                    <a16:creationId xmlns:a16="http://schemas.microsoft.com/office/drawing/2014/main" id="{81797AAE-966A-4614-9624-D75DB9729F5F}"/>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7D747D30-BE19-499D-9037-908DC90EFCB5}"/>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1EB30B8E-A034-462C-BABA-37C09DC9345B}"/>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a:extLst>
                  <a:ext uri="{FF2B5EF4-FFF2-40B4-BE49-F238E27FC236}">
                    <a16:creationId xmlns:a16="http://schemas.microsoft.com/office/drawing/2014/main" id="{63DBF42F-377B-4F1E-8F00-E045CF9895AE}"/>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F9F92D74-8F49-47D9-8BF3-EF3A20368B8F}"/>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3E7E9041-72B6-4FEE-AFD4-DB144001F400}"/>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177">
                <a:extLst>
                  <a:ext uri="{FF2B5EF4-FFF2-40B4-BE49-F238E27FC236}">
                    <a16:creationId xmlns:a16="http://schemas.microsoft.com/office/drawing/2014/main" id="{F2283BCB-BB61-4C0E-9D33-7475EE37410D}"/>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B3EADAE0-7DF0-4E33-A5D0-F9F6A65DB107}"/>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ectangle 179">
                <a:extLst>
                  <a:ext uri="{FF2B5EF4-FFF2-40B4-BE49-F238E27FC236}">
                    <a16:creationId xmlns:a16="http://schemas.microsoft.com/office/drawing/2014/main" id="{6830563E-CF56-4505-B2AC-9B9004FB1941}"/>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ectangle 180">
                <a:extLst>
                  <a:ext uri="{FF2B5EF4-FFF2-40B4-BE49-F238E27FC236}">
                    <a16:creationId xmlns:a16="http://schemas.microsoft.com/office/drawing/2014/main" id="{283361DF-4B1E-4C86-A593-708C1047460C}"/>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ectangle 181">
                <a:extLst>
                  <a:ext uri="{FF2B5EF4-FFF2-40B4-BE49-F238E27FC236}">
                    <a16:creationId xmlns:a16="http://schemas.microsoft.com/office/drawing/2014/main" id="{1B4D63A4-478D-402E-8A28-D226E3C4BF59}"/>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8" name="Group 207">
            <a:extLst>
              <a:ext uri="{FF2B5EF4-FFF2-40B4-BE49-F238E27FC236}">
                <a16:creationId xmlns:a16="http://schemas.microsoft.com/office/drawing/2014/main" id="{81A9EAED-27EF-4C8D-893E-C99E0CE142B0}"/>
              </a:ext>
            </a:extLst>
          </p:cNvPr>
          <p:cNvGrpSpPr/>
          <p:nvPr/>
        </p:nvGrpSpPr>
        <p:grpSpPr>
          <a:xfrm>
            <a:off x="2583899" y="1354721"/>
            <a:ext cx="1838782" cy="4137232"/>
            <a:chOff x="2583899" y="1354721"/>
            <a:chExt cx="1838782" cy="4137232"/>
          </a:xfrm>
        </p:grpSpPr>
        <p:sp>
          <p:nvSpPr>
            <p:cNvPr id="201" name="Rectangle 200">
              <a:extLst>
                <a:ext uri="{FF2B5EF4-FFF2-40B4-BE49-F238E27FC236}">
                  <a16:creationId xmlns:a16="http://schemas.microsoft.com/office/drawing/2014/main" id="{351528CA-5160-4B58-8120-19352EA24603}"/>
                </a:ext>
              </a:extLst>
            </p:cNvPr>
            <p:cNvSpPr/>
            <p:nvPr/>
          </p:nvSpPr>
          <p:spPr bwMode="auto">
            <a:xfrm>
              <a:off x="2583899" y="1354721"/>
              <a:ext cx="1761907" cy="4137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1DBC3BA1-E59E-4FBA-8FC9-A21CD5F78743}"/>
                </a:ext>
              </a:extLst>
            </p:cNvPr>
            <p:cNvGrpSpPr/>
            <p:nvPr/>
          </p:nvGrpSpPr>
          <p:grpSpPr>
            <a:xfrm>
              <a:off x="2761807" y="1658438"/>
              <a:ext cx="402957" cy="482498"/>
              <a:chOff x="3102115" y="3813045"/>
              <a:chExt cx="402957" cy="482498"/>
            </a:xfrm>
          </p:grpSpPr>
          <p:sp>
            <p:nvSpPr>
              <p:cNvPr id="69" name="Rectangle: Top Corners Rounded 68">
                <a:extLst>
                  <a:ext uri="{FF2B5EF4-FFF2-40B4-BE49-F238E27FC236}">
                    <a16:creationId xmlns:a16="http://schemas.microsoft.com/office/drawing/2014/main" id="{6512D519-C46A-4C91-91B5-90AD9E152646}"/>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AB4CFEE0-E56B-4250-9D9B-36A11C1B517A}"/>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1" name="Graphic 35">
                <a:extLst>
                  <a:ext uri="{FF2B5EF4-FFF2-40B4-BE49-F238E27FC236}">
                    <a16:creationId xmlns:a16="http://schemas.microsoft.com/office/drawing/2014/main" id="{0116E554-37C2-4735-9CFC-6AC462A51292}"/>
                  </a:ext>
                </a:extLst>
              </p:cNvPr>
              <p:cNvGrpSpPr/>
              <p:nvPr/>
            </p:nvGrpSpPr>
            <p:grpSpPr>
              <a:xfrm>
                <a:off x="3257098" y="4078024"/>
                <a:ext cx="92990" cy="155525"/>
                <a:chOff x="3407034" y="4465249"/>
                <a:chExt cx="92990" cy="155525"/>
              </a:xfrm>
              <a:solidFill>
                <a:srgbClr val="0075C9"/>
              </a:solidFill>
            </p:grpSpPr>
            <p:sp>
              <p:nvSpPr>
                <p:cNvPr id="72" name="Freeform: Shape 71">
                  <a:extLst>
                    <a:ext uri="{FF2B5EF4-FFF2-40B4-BE49-F238E27FC236}">
                      <a16:creationId xmlns:a16="http://schemas.microsoft.com/office/drawing/2014/main" id="{2A3334E8-B987-4CCD-A903-C5AEFCCFE07E}"/>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FFF9667-504D-43F2-93E5-7608F98E6E26}"/>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5" name="TextBox 74">
              <a:extLst>
                <a:ext uri="{FF2B5EF4-FFF2-40B4-BE49-F238E27FC236}">
                  <a16:creationId xmlns:a16="http://schemas.microsoft.com/office/drawing/2014/main" id="{ADB900D8-80A0-422C-B585-EAD26454FBC2}"/>
                </a:ext>
              </a:extLst>
            </p:cNvPr>
            <p:cNvSpPr txBox="1"/>
            <p:nvPr/>
          </p:nvSpPr>
          <p:spPr>
            <a:xfrm>
              <a:off x="2652084" y="4693561"/>
              <a:ext cx="165299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Risk: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Semibold"/>
                  <a:ea typeface="+mn-ea"/>
                  <a:cs typeface="+mn-cs"/>
                </a:rPr>
                <a:t>Protected Data</a:t>
              </a:r>
            </a:p>
          </p:txBody>
        </p:sp>
        <p:sp>
          <p:nvSpPr>
            <p:cNvPr id="132" name="Rectangle 131">
              <a:extLst>
                <a:ext uri="{FF2B5EF4-FFF2-40B4-BE49-F238E27FC236}">
                  <a16:creationId xmlns:a16="http://schemas.microsoft.com/office/drawing/2014/main" id="{DB8C7657-A94E-42F4-ABA7-9E0E947E672A}"/>
                </a:ext>
              </a:extLst>
            </p:cNvPr>
            <p:cNvSpPr/>
            <p:nvPr/>
          </p:nvSpPr>
          <p:spPr bwMode="auto">
            <a:xfrm>
              <a:off x="2652084" y="3366805"/>
              <a:ext cx="1770597"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t>Update corporate policy…</a:t>
              </a:r>
              <a:b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br>
              <a:b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br>
              <a: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t>Implement with configuration management changes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134" name="Rectangle 133">
              <a:extLst>
                <a:ext uri="{FF2B5EF4-FFF2-40B4-BE49-F238E27FC236}">
                  <a16:creationId xmlns:a16="http://schemas.microsoft.com/office/drawing/2014/main" id="{7F25813A-C79A-4123-A875-31D4FBE5DC8F}"/>
                </a:ext>
              </a:extLst>
            </p:cNvPr>
            <p:cNvSpPr/>
            <p:nvPr/>
          </p:nvSpPr>
          <p:spPr bwMode="auto">
            <a:xfrm>
              <a:off x="2652084" y="2080251"/>
              <a:ext cx="1548735"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t>Security management discipline evolves</a:t>
              </a:r>
              <a:endParaRPr kumimoji="0" lang="en-US" sz="1050" b="0" i="0" u="none" strike="noStrike" kern="1200" cap="none" spc="0" normalizeH="0" baseline="0" noProof="0" dirty="0">
                <a:ln>
                  <a:noFill/>
                </a:ln>
                <a:solidFill>
                  <a:srgbClr val="000000"/>
                </a:solidFill>
                <a:effectLst/>
                <a:uLnTx/>
                <a:uFillTx/>
                <a:latin typeface="Segoe UI"/>
                <a:ea typeface="+mn-lt"/>
                <a:cs typeface="Segoe UI"/>
              </a:endParaRPr>
            </a:p>
          </p:txBody>
        </p:sp>
        <p:grpSp>
          <p:nvGrpSpPr>
            <p:cNvPr id="144" name="Group 143">
              <a:extLst>
                <a:ext uri="{FF2B5EF4-FFF2-40B4-BE49-F238E27FC236}">
                  <a16:creationId xmlns:a16="http://schemas.microsoft.com/office/drawing/2014/main" id="{D68C3BC2-E12E-421C-B494-7B2B4079537D}"/>
                </a:ext>
              </a:extLst>
            </p:cNvPr>
            <p:cNvGrpSpPr/>
            <p:nvPr/>
          </p:nvGrpSpPr>
          <p:grpSpPr>
            <a:xfrm>
              <a:off x="2761807" y="2914360"/>
              <a:ext cx="445170" cy="452651"/>
              <a:chOff x="-477078" y="-1431235"/>
              <a:chExt cx="946205" cy="962108"/>
            </a:xfrm>
          </p:grpSpPr>
          <p:sp>
            <p:nvSpPr>
              <p:cNvPr id="145" name="Rectangle 144">
                <a:extLst>
                  <a:ext uri="{FF2B5EF4-FFF2-40B4-BE49-F238E27FC236}">
                    <a16:creationId xmlns:a16="http://schemas.microsoft.com/office/drawing/2014/main" id="{91E7C60A-20BF-42BE-9527-AEF4408A6D28}"/>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ectangle 145">
                <a:extLst>
                  <a:ext uri="{FF2B5EF4-FFF2-40B4-BE49-F238E27FC236}">
                    <a16:creationId xmlns:a16="http://schemas.microsoft.com/office/drawing/2014/main" id="{0EC53391-9F4E-4E25-AAA7-127DCC9AA601}"/>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3633DC1E-4FD5-4E95-AA3B-CE7A4D38F53B}"/>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13A7CF85-FCB6-47F1-AD06-776013E87BA5}"/>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5A4D5EED-2D18-4000-84C1-22002EA7E41E}"/>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1A726143-BD90-4080-82B8-3DD28F60CF65}"/>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E84CFB37-B061-4B7D-9380-B70B294BA085}"/>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4EE62FB7-D2B3-4CA9-A294-B5CB9C0914BE}"/>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ectangle 152">
                <a:extLst>
                  <a:ext uri="{FF2B5EF4-FFF2-40B4-BE49-F238E27FC236}">
                    <a16:creationId xmlns:a16="http://schemas.microsoft.com/office/drawing/2014/main" id="{0C596099-AC66-418C-90BD-79BCBE2FB555}"/>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370EF884-BAF2-42EA-9F76-D1BB8B783B2D}"/>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6AC16BDF-3C61-4A9B-94DE-A4E17D553C04}"/>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ectangle 155">
                <a:extLst>
                  <a:ext uri="{FF2B5EF4-FFF2-40B4-BE49-F238E27FC236}">
                    <a16:creationId xmlns:a16="http://schemas.microsoft.com/office/drawing/2014/main" id="{ABC05897-8EE0-4EC4-9A34-B5D7A58DC414}"/>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ectangle 156">
                <a:extLst>
                  <a:ext uri="{FF2B5EF4-FFF2-40B4-BE49-F238E27FC236}">
                    <a16:creationId xmlns:a16="http://schemas.microsoft.com/office/drawing/2014/main" id="{7E467788-723D-49CD-92E1-0AF530CD474C}"/>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extLst>
                  <a:ext uri="{FF2B5EF4-FFF2-40B4-BE49-F238E27FC236}">
                    <a16:creationId xmlns:a16="http://schemas.microsoft.com/office/drawing/2014/main" id="{643E2BCE-FB3C-451D-98CA-B1C071EE7E80}"/>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ectangle 158">
                <a:extLst>
                  <a:ext uri="{FF2B5EF4-FFF2-40B4-BE49-F238E27FC236}">
                    <a16:creationId xmlns:a16="http://schemas.microsoft.com/office/drawing/2014/main" id="{0ECE4BB5-2A98-4E5F-8595-F49CE00A66C7}"/>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1B753398-DDA8-4356-B882-B1C292DC3FE5}"/>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09" name="Rectangle 208">
            <a:extLst>
              <a:ext uri="{FF2B5EF4-FFF2-40B4-BE49-F238E27FC236}">
                <a16:creationId xmlns:a16="http://schemas.microsoft.com/office/drawing/2014/main" id="{817675D7-2E14-422C-BDEA-87BF5481F35E}"/>
              </a:ext>
            </a:extLst>
          </p:cNvPr>
          <p:cNvSpPr/>
          <p:nvPr/>
        </p:nvSpPr>
        <p:spPr bwMode="auto">
          <a:xfrm>
            <a:off x="0" y="1282700"/>
            <a:ext cx="2587787" cy="4209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ectangle 162">
            <a:extLst>
              <a:ext uri="{FF2B5EF4-FFF2-40B4-BE49-F238E27FC236}">
                <a16:creationId xmlns:a16="http://schemas.microsoft.com/office/drawing/2014/main" id="{25297B38-DC04-4AC3-B7E8-2FEE0D0400FB}"/>
              </a:ext>
            </a:extLst>
          </p:cNvPr>
          <p:cNvSpPr/>
          <p:nvPr/>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42FCE13B-0A0A-48EC-BD97-02DF680DC892}"/>
              </a:ext>
            </a:extLst>
          </p:cNvPr>
          <p:cNvSpPr txBox="1"/>
          <p:nvPr/>
        </p:nvSpPr>
        <p:spPr>
          <a:xfrm>
            <a:off x="8692403" y="969745"/>
            <a:ext cx="3319393" cy="2139431"/>
          </a:xfrm>
          <a:prstGeom prst="rect">
            <a:avLst/>
          </a:prstGeom>
          <a:noFill/>
          <a:ln>
            <a:noFill/>
          </a:ln>
        </p:spPr>
        <p:txBody>
          <a:bodyPr wrap="square" lIns="179308" tIns="143446" rIns="179308" bIns="143446" rtlCol="0">
            <a:spAutoFit/>
          </a:bodyPr>
          <a:lstStyle/>
          <a:p>
            <a:pPr marL="0" marR="0" lvl="0" indent="0" algn="l" defTabSz="91455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Governance MVP</a:t>
            </a:r>
          </a:p>
          <a:p>
            <a:pPr marL="0" marR="0" lvl="0" indent="0" algn="l" defTabSz="914554"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Establish a foundation that can quickly evolve as cloud adoption and cloud governance mature. Mitigate tangible risks identified in the cloud adoption plan.</a:t>
            </a:r>
          </a:p>
        </p:txBody>
      </p:sp>
      <p:sp>
        <p:nvSpPr>
          <p:cNvPr id="11" name="TextBox 10">
            <a:extLst>
              <a:ext uri="{FF2B5EF4-FFF2-40B4-BE49-F238E27FC236}">
                <a16:creationId xmlns:a16="http://schemas.microsoft.com/office/drawing/2014/main" id="{0EF0ABCE-5B79-48B0-A3C5-71D19867E4C2}"/>
              </a:ext>
            </a:extLst>
          </p:cNvPr>
          <p:cNvSpPr txBox="1"/>
          <p:nvPr/>
        </p:nvSpPr>
        <p:spPr>
          <a:xfrm>
            <a:off x="8692403" y="3814487"/>
            <a:ext cx="3354825" cy="2388730"/>
          </a:xfrm>
          <a:prstGeom prst="rect">
            <a:avLst/>
          </a:prstGeom>
          <a:noFill/>
          <a:ln>
            <a:noFill/>
          </a:ln>
        </p:spPr>
        <p:txBody>
          <a:bodyPr wrap="square" lIns="179308" tIns="143446" rIns="179308" bIns="143446" rtlCol="0">
            <a:spAutoFit/>
          </a:bodyPr>
          <a:lstStyle/>
          <a:p>
            <a:pPr marL="0" marR="0" lvl="0" indent="0" algn="l" defTabSz="91455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Risk Evolutions</a:t>
            </a:r>
          </a:p>
          <a:p>
            <a:pPr marL="0" marR="0" lvl="0" indent="0" algn="l" defTabSz="914554"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The risk profile will change as you plan additional iterations of cloud adoption. The cloud governance team monitors those adoption plans to identify risks and evolve corporate policy statements.</a:t>
            </a:r>
          </a:p>
        </p:txBody>
      </p:sp>
      <p:sp>
        <p:nvSpPr>
          <p:cNvPr id="3" name="Title 2">
            <a:extLst>
              <a:ext uri="{FF2B5EF4-FFF2-40B4-BE49-F238E27FC236}">
                <a16:creationId xmlns:a16="http://schemas.microsoft.com/office/drawing/2014/main" id="{EF0AABBB-D1AC-47B5-8337-B6D9689B515B}"/>
              </a:ext>
            </a:extLst>
          </p:cNvPr>
          <p:cNvSpPr>
            <a:spLocks noGrp="1"/>
          </p:cNvSpPr>
          <p:nvPr>
            <p:ph type="title"/>
          </p:nvPr>
        </p:nvSpPr>
        <p:spPr>
          <a:xfrm>
            <a:off x="455995" y="620428"/>
            <a:ext cx="11306469" cy="397545"/>
          </a:xfrm>
        </p:spPr>
        <p:txBody>
          <a:bodyPr/>
          <a:lstStyle/>
          <a:p>
            <a:r>
              <a:rPr lang="en-US" dirty="0"/>
              <a:t>Executing incremental governance</a:t>
            </a:r>
          </a:p>
        </p:txBody>
      </p:sp>
      <p:sp>
        <p:nvSpPr>
          <p:cNvPr id="74" name="Text Placeholder 9">
            <a:extLst>
              <a:ext uri="{FF2B5EF4-FFF2-40B4-BE49-F238E27FC236}">
                <a16:creationId xmlns:a16="http://schemas.microsoft.com/office/drawing/2014/main" id="{30F50280-A1C3-4FE4-A0CB-C7132CB12B3B}"/>
              </a:ext>
            </a:extLst>
          </p:cNvPr>
          <p:cNvSpPr txBox="1">
            <a:spLocks/>
          </p:cNvSpPr>
          <p:nvPr/>
        </p:nvSpPr>
        <p:spPr>
          <a:xfrm>
            <a:off x="116804" y="5783263"/>
            <a:ext cx="7875588" cy="595548"/>
          </a:xfrm>
          <a:prstGeom prst="rect">
            <a:avLst/>
          </a:prstGeom>
        </p:spPr>
        <p:txBody>
          <a:bodyPr vert="horz" wrap="square" lIns="0" tIns="0" rIns="0" bIns="0" rtlCol="0">
            <a:spAutoFit/>
          </a:bodyPr>
          <a:lstStyle>
            <a:defPPr>
              <a:defRPr lang="en-US"/>
            </a:defPPr>
            <a:lvl1pPr marR="0" indent="0" algn="ctr" defTabSz="914367" fontAlgn="auto">
              <a:lnSpc>
                <a:spcPts val="2353"/>
              </a:lnSpc>
              <a:spcBef>
                <a:spcPts val="0"/>
              </a:spcBef>
              <a:spcAft>
                <a:spcPts val="0"/>
              </a:spcAft>
              <a:buClrTx/>
              <a:buSzPct val="90000"/>
              <a:buFont typeface="Arial" panose="020B0604020202020204" pitchFamily="34" charset="0"/>
              <a:buNone/>
              <a:tabLst/>
              <a:defRPr sz="1961" spc="0" baseline="0">
                <a:latin typeface="+mj-lt"/>
              </a:defRPr>
            </a:lvl1pPr>
            <a:lvl2pPr marL="224097" marR="0" indent="0" defTabSz="914367" fontAlgn="auto">
              <a:lnSpc>
                <a:spcPct val="100000"/>
              </a:lnSpc>
              <a:spcBef>
                <a:spcPts val="0"/>
              </a:spcBef>
              <a:spcAft>
                <a:spcPts val="0"/>
              </a:spcAft>
              <a:buClrTx/>
              <a:buSzPct val="90000"/>
              <a:buFontTx/>
              <a:buNone/>
              <a:tabLst/>
              <a:defRPr sz="1961" spc="0" baseline="0">
                <a:solidFill>
                  <a:srgbClr val="000000"/>
                </a:solidFill>
              </a:defRPr>
            </a:lvl2pPr>
            <a:lvl3pPr marL="448193"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67229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896386"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961" b="0" i="0" u="none" strike="noStrike" kern="1200" cap="none" spc="0" normalizeH="0" baseline="0" noProof="0" dirty="0">
                <a:ln>
                  <a:noFill/>
                </a:ln>
                <a:solidFill>
                  <a:srgbClr val="0078D3"/>
                </a:solidFill>
                <a:effectLst/>
                <a:uLnTx/>
                <a:uFillTx/>
                <a:latin typeface="Segoe UI Semibold"/>
                <a:ea typeface="+mn-ea"/>
                <a:cs typeface="+mn-cs"/>
              </a:rPr>
              <a:t>Cloud Adoption </a:t>
            </a:r>
            <a:br>
              <a:rPr kumimoji="0" lang="en-US" sz="1961" b="0" i="0" u="none" strike="noStrike" kern="1200" cap="none" spc="0" normalizeH="0" baseline="0" noProof="0" dirty="0">
                <a:ln>
                  <a:noFill/>
                </a:ln>
                <a:solidFill>
                  <a:srgbClr val="0078D3"/>
                </a:solidFill>
                <a:effectLst/>
                <a:uLnTx/>
                <a:uFillTx/>
                <a:latin typeface="Segoe UI Semibold"/>
                <a:ea typeface="+mn-ea"/>
                <a:cs typeface="+mn-cs"/>
              </a:rPr>
            </a:br>
            <a:r>
              <a:rPr kumimoji="0" lang="en-US" sz="1600" b="0" i="0" u="none" strike="noStrike" kern="1200" cap="none" spc="0" normalizeH="0" baseline="0" noProof="0" dirty="0" err="1">
                <a:ln>
                  <a:noFill/>
                </a:ln>
                <a:solidFill>
                  <a:srgbClr val="000000"/>
                </a:solidFill>
                <a:effectLst/>
                <a:uLnTx/>
                <a:uFillTx/>
                <a:latin typeface="Segoe UI"/>
                <a:ea typeface="+mn-ea"/>
                <a:cs typeface="+mn-cs"/>
              </a:rPr>
              <a:t>Adoption</a:t>
            </a:r>
            <a:r>
              <a:rPr kumimoji="0" lang="en-US" sz="1600" b="0" i="0" u="none" strike="noStrike" kern="1200" cap="none" spc="0" normalizeH="0" baseline="0" noProof="0" dirty="0">
                <a:ln>
                  <a:noFill/>
                </a:ln>
                <a:solidFill>
                  <a:srgbClr val="000000"/>
                </a:solidFill>
                <a:effectLst/>
                <a:uLnTx/>
                <a:uFillTx/>
                <a:latin typeface="Segoe UI"/>
                <a:ea typeface="+mn-ea"/>
                <a:cs typeface="+mn-cs"/>
              </a:rPr>
              <a:t> timeline will trigger </a:t>
            </a: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risks</a:t>
            </a:r>
            <a:r>
              <a:rPr kumimoji="0" lang="en-US" sz="1600" b="0" i="0" u="none" strike="noStrike" kern="1200" cap="none" spc="0" normalizeH="0" baseline="0" noProof="0" dirty="0">
                <a:ln>
                  <a:noFill/>
                </a:ln>
                <a:solidFill>
                  <a:srgbClr val="000000"/>
                </a:solidFill>
                <a:effectLst/>
                <a:uLnTx/>
                <a:uFillTx/>
                <a:latin typeface="Segoe UI"/>
                <a:ea typeface="+mn-ea"/>
                <a:cs typeface="+mn-cs"/>
              </a:rPr>
              <a:t> along the journey</a:t>
            </a: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3" name="Group 82">
            <a:extLst>
              <a:ext uri="{FF2B5EF4-FFF2-40B4-BE49-F238E27FC236}">
                <a16:creationId xmlns:a16="http://schemas.microsoft.com/office/drawing/2014/main" id="{474C1837-8680-468F-8D78-63A8FF335C4C}"/>
              </a:ext>
            </a:extLst>
          </p:cNvPr>
          <p:cNvGrpSpPr/>
          <p:nvPr/>
        </p:nvGrpSpPr>
        <p:grpSpPr>
          <a:xfrm>
            <a:off x="430430" y="5384274"/>
            <a:ext cx="7317234" cy="233656"/>
            <a:chOff x="740664" y="1326539"/>
            <a:chExt cx="7317234" cy="233656"/>
          </a:xfrm>
        </p:grpSpPr>
        <p:cxnSp>
          <p:nvCxnSpPr>
            <p:cNvPr id="78" name="Straight Connector 77">
              <a:extLst>
                <a:ext uri="{FF2B5EF4-FFF2-40B4-BE49-F238E27FC236}">
                  <a16:creationId xmlns:a16="http://schemas.microsoft.com/office/drawing/2014/main" id="{BC8B39EE-BF8B-42C4-898C-321580EB03A0}"/>
                </a:ext>
              </a:extLst>
            </p:cNvPr>
            <p:cNvCxnSpPr>
              <a:cxnSpLocks/>
            </p:cNvCxnSpPr>
            <p:nvPr/>
          </p:nvCxnSpPr>
          <p:spPr>
            <a:xfrm>
              <a:off x="864496" y="1440010"/>
              <a:ext cx="7193402" cy="0"/>
            </a:xfrm>
            <a:prstGeom prst="line">
              <a:avLst/>
            </a:prstGeom>
            <a:ln w="4762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Rectangle 34">
              <a:extLst>
                <a:ext uri="{FF2B5EF4-FFF2-40B4-BE49-F238E27FC236}">
                  <a16:creationId xmlns:a16="http://schemas.microsoft.com/office/drawing/2014/main" id="{64ED5695-59E8-4F3A-893F-52AF90B236D6}"/>
                </a:ext>
              </a:extLst>
            </p:cNvPr>
            <p:cNvSpPr/>
            <p:nvPr/>
          </p:nvSpPr>
          <p:spPr bwMode="auto">
            <a:xfrm rot="8100000">
              <a:off x="7794946" y="1326539"/>
              <a:ext cx="231425" cy="2336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4762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17742AFB-F5ED-4014-A6A7-0A096577678D}"/>
                </a:ext>
              </a:extLst>
            </p:cNvPr>
            <p:cNvSpPr/>
            <p:nvPr/>
          </p:nvSpPr>
          <p:spPr bwMode="auto">
            <a:xfrm>
              <a:off x="740664" y="1348352"/>
              <a:ext cx="190030" cy="190030"/>
            </a:xfrm>
            <a:prstGeom prst="ellipse">
              <a:avLst/>
            </a:prstGeom>
            <a:solidFill>
              <a:srgbClr val="FFFFFF"/>
            </a:solidFill>
            <a:ln w="4762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804C2DC8-7599-4C03-91C5-4306EC3BB2D0}"/>
              </a:ext>
            </a:extLst>
          </p:cNvPr>
          <p:cNvGrpSpPr/>
          <p:nvPr/>
        </p:nvGrpSpPr>
        <p:grpSpPr>
          <a:xfrm>
            <a:off x="2761807" y="5301332"/>
            <a:ext cx="365760" cy="365760"/>
            <a:chOff x="2797023" y="4315973"/>
            <a:chExt cx="476688" cy="476688"/>
          </a:xfrm>
        </p:grpSpPr>
        <p:sp>
          <p:nvSpPr>
            <p:cNvPr id="85" name="Oval 84">
              <a:extLst>
                <a:ext uri="{FF2B5EF4-FFF2-40B4-BE49-F238E27FC236}">
                  <a16:creationId xmlns:a16="http://schemas.microsoft.com/office/drawing/2014/main" id="{D0FBF861-9661-4895-A22F-E060FE0BA281}"/>
                </a:ext>
              </a:extLst>
            </p:cNvPr>
            <p:cNvSpPr/>
            <p:nvPr/>
          </p:nvSpPr>
          <p:spPr bwMode="auto">
            <a:xfrm>
              <a:off x="2797023" y="4315973"/>
              <a:ext cx="476688" cy="4766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Graphic 83">
              <a:extLst>
                <a:ext uri="{FF2B5EF4-FFF2-40B4-BE49-F238E27FC236}">
                  <a16:creationId xmlns:a16="http://schemas.microsoft.com/office/drawing/2014/main" id="{9412CE96-925D-4F95-ADDD-1EF26654CF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7606" y="4436556"/>
              <a:ext cx="235522" cy="235522"/>
            </a:xfrm>
            <a:prstGeom prst="rect">
              <a:avLst/>
            </a:prstGeom>
          </p:spPr>
        </p:pic>
      </p:grpSp>
      <p:grpSp>
        <p:nvGrpSpPr>
          <p:cNvPr id="87" name="Group 86">
            <a:extLst>
              <a:ext uri="{FF2B5EF4-FFF2-40B4-BE49-F238E27FC236}">
                <a16:creationId xmlns:a16="http://schemas.microsoft.com/office/drawing/2014/main" id="{1794065B-50E6-4156-94FB-8D4E8814BF33}"/>
              </a:ext>
            </a:extLst>
          </p:cNvPr>
          <p:cNvGrpSpPr/>
          <p:nvPr/>
        </p:nvGrpSpPr>
        <p:grpSpPr>
          <a:xfrm>
            <a:off x="4582656" y="5301332"/>
            <a:ext cx="365760" cy="365760"/>
            <a:chOff x="2797023" y="4315973"/>
            <a:chExt cx="476688" cy="476688"/>
          </a:xfrm>
        </p:grpSpPr>
        <p:sp>
          <p:nvSpPr>
            <p:cNvPr id="88" name="Oval 87">
              <a:extLst>
                <a:ext uri="{FF2B5EF4-FFF2-40B4-BE49-F238E27FC236}">
                  <a16:creationId xmlns:a16="http://schemas.microsoft.com/office/drawing/2014/main" id="{353B1BDC-2DAC-43D3-A25F-6DEF6E4B65B1}"/>
                </a:ext>
              </a:extLst>
            </p:cNvPr>
            <p:cNvSpPr/>
            <p:nvPr/>
          </p:nvSpPr>
          <p:spPr bwMode="auto">
            <a:xfrm>
              <a:off x="2797023" y="4315973"/>
              <a:ext cx="476688" cy="4766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9" name="Graphic 88">
              <a:extLst>
                <a:ext uri="{FF2B5EF4-FFF2-40B4-BE49-F238E27FC236}">
                  <a16:creationId xmlns:a16="http://schemas.microsoft.com/office/drawing/2014/main" id="{5150629C-9A42-43D0-AEAF-17D5B0C918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7606" y="4436556"/>
              <a:ext cx="235522" cy="235522"/>
            </a:xfrm>
            <a:prstGeom prst="rect">
              <a:avLst/>
            </a:prstGeom>
          </p:spPr>
        </p:pic>
      </p:grpSp>
      <p:grpSp>
        <p:nvGrpSpPr>
          <p:cNvPr id="90" name="Group 89">
            <a:extLst>
              <a:ext uri="{FF2B5EF4-FFF2-40B4-BE49-F238E27FC236}">
                <a16:creationId xmlns:a16="http://schemas.microsoft.com/office/drawing/2014/main" id="{3BFE5303-F9B6-4DAF-92ED-A796ED4230E5}"/>
              </a:ext>
            </a:extLst>
          </p:cNvPr>
          <p:cNvGrpSpPr/>
          <p:nvPr/>
        </p:nvGrpSpPr>
        <p:grpSpPr>
          <a:xfrm>
            <a:off x="6332053" y="5301332"/>
            <a:ext cx="365760" cy="365760"/>
            <a:chOff x="2797023" y="4315973"/>
            <a:chExt cx="476688" cy="476688"/>
          </a:xfrm>
        </p:grpSpPr>
        <p:sp>
          <p:nvSpPr>
            <p:cNvPr id="91" name="Oval 90">
              <a:extLst>
                <a:ext uri="{FF2B5EF4-FFF2-40B4-BE49-F238E27FC236}">
                  <a16:creationId xmlns:a16="http://schemas.microsoft.com/office/drawing/2014/main" id="{942BB068-0002-42FC-BC05-D1E9BA1BA4F3}"/>
                </a:ext>
              </a:extLst>
            </p:cNvPr>
            <p:cNvSpPr/>
            <p:nvPr/>
          </p:nvSpPr>
          <p:spPr bwMode="auto">
            <a:xfrm>
              <a:off x="2797023" y="4315973"/>
              <a:ext cx="476688" cy="4766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2" name="Graphic 91">
              <a:extLst>
                <a:ext uri="{FF2B5EF4-FFF2-40B4-BE49-F238E27FC236}">
                  <a16:creationId xmlns:a16="http://schemas.microsoft.com/office/drawing/2014/main" id="{258163CF-7CC2-471F-99EE-42E167242F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7606" y="4436556"/>
              <a:ext cx="235522" cy="235522"/>
            </a:xfrm>
            <a:prstGeom prst="rect">
              <a:avLst/>
            </a:prstGeom>
          </p:spPr>
        </p:pic>
      </p:grpSp>
      <p:grpSp>
        <p:nvGrpSpPr>
          <p:cNvPr id="207" name="Group 206">
            <a:extLst>
              <a:ext uri="{FF2B5EF4-FFF2-40B4-BE49-F238E27FC236}">
                <a16:creationId xmlns:a16="http://schemas.microsoft.com/office/drawing/2014/main" id="{19CA99DA-6BBB-47C8-9E4B-70AEA7B6F4A7}"/>
              </a:ext>
            </a:extLst>
          </p:cNvPr>
          <p:cNvGrpSpPr/>
          <p:nvPr/>
        </p:nvGrpSpPr>
        <p:grpSpPr>
          <a:xfrm>
            <a:off x="439073" y="1354721"/>
            <a:ext cx="2087912" cy="3234742"/>
            <a:chOff x="454975" y="1354722"/>
            <a:chExt cx="2087912" cy="3234742"/>
          </a:xfrm>
        </p:grpSpPr>
        <p:sp>
          <p:nvSpPr>
            <p:cNvPr id="205" name="Rectangle 204">
              <a:extLst>
                <a:ext uri="{FF2B5EF4-FFF2-40B4-BE49-F238E27FC236}">
                  <a16:creationId xmlns:a16="http://schemas.microsoft.com/office/drawing/2014/main" id="{DB20EAFD-EF15-4672-8B7E-F363AD0B912C}"/>
                </a:ext>
              </a:extLst>
            </p:cNvPr>
            <p:cNvSpPr/>
            <p:nvPr/>
          </p:nvSpPr>
          <p:spPr bwMode="auto">
            <a:xfrm>
              <a:off x="454975" y="1354722"/>
              <a:ext cx="2064626" cy="3234742"/>
            </a:xfrm>
            <a:prstGeom prst="rect">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Rectangle 135">
              <a:extLst>
                <a:ext uri="{FF2B5EF4-FFF2-40B4-BE49-F238E27FC236}">
                  <a16:creationId xmlns:a16="http://schemas.microsoft.com/office/drawing/2014/main" id="{B680BCBF-9941-4517-ACD5-D26C4582418E}"/>
                </a:ext>
              </a:extLst>
            </p:cNvPr>
            <p:cNvSpPr/>
            <p:nvPr/>
          </p:nvSpPr>
          <p:spPr bwMode="auto">
            <a:xfrm>
              <a:off x="997802" y="1875233"/>
              <a:ext cx="1545085"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rPr>
                <a:t>Identity </a:t>
              </a:r>
              <a:br>
                <a:rPr kumimoji="0" lang="en-US" sz="1400" b="0"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rPr>
              </a:br>
              <a:r>
                <a:rPr kumimoji="0" lang="en-US" sz="1400" b="0"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rPr>
                <a:t>strategy</a:t>
              </a:r>
            </a:p>
          </p:txBody>
        </p:sp>
        <p:grpSp>
          <p:nvGrpSpPr>
            <p:cNvPr id="35" name="Group 34">
              <a:extLst>
                <a:ext uri="{FF2B5EF4-FFF2-40B4-BE49-F238E27FC236}">
                  <a16:creationId xmlns:a16="http://schemas.microsoft.com/office/drawing/2014/main" id="{4718B38B-E6CF-4BE3-A5AC-FFCAF6B6CFEB}"/>
                </a:ext>
              </a:extLst>
            </p:cNvPr>
            <p:cNvGrpSpPr/>
            <p:nvPr/>
          </p:nvGrpSpPr>
          <p:grpSpPr>
            <a:xfrm>
              <a:off x="565076" y="2013083"/>
              <a:ext cx="364541" cy="377560"/>
              <a:chOff x="-469127" y="-1184744"/>
              <a:chExt cx="667910" cy="691763"/>
            </a:xfrm>
          </p:grpSpPr>
          <p:sp>
            <p:nvSpPr>
              <p:cNvPr id="36" name="Freeform: Shape 35">
                <a:extLst>
                  <a:ext uri="{FF2B5EF4-FFF2-40B4-BE49-F238E27FC236}">
                    <a16:creationId xmlns:a16="http://schemas.microsoft.com/office/drawing/2014/main" id="{7AFBF992-A3FD-48A1-9084-25FB1271D052}"/>
                  </a:ext>
                </a:extLst>
              </p:cNvPr>
              <p:cNvSpPr/>
              <p:nvPr/>
            </p:nvSpPr>
            <p:spPr bwMode="auto">
              <a:xfrm>
                <a:off x="-469127" y="-683149"/>
                <a:ext cx="166315" cy="190168"/>
              </a:xfrm>
              <a:custGeom>
                <a:avLst/>
                <a:gdLst>
                  <a:gd name="connsiteX0" fmla="*/ 0 w 166315"/>
                  <a:gd name="connsiteY0" fmla="*/ 0 h 190168"/>
                  <a:gd name="connsiteX1" fmla="*/ 166315 w 166315"/>
                  <a:gd name="connsiteY1" fmla="*/ 166315 h 190168"/>
                  <a:gd name="connsiteX2" fmla="*/ 161499 w 166315"/>
                  <a:gd name="connsiteY2" fmla="*/ 190168 h 190168"/>
                  <a:gd name="connsiteX3" fmla="*/ 0 w 166315"/>
                  <a:gd name="connsiteY3" fmla="*/ 190168 h 190168"/>
                  <a:gd name="connsiteX4" fmla="*/ 0 w 166315"/>
                  <a:gd name="connsiteY4" fmla="*/ 0 h 19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15" h="190168">
                    <a:moveTo>
                      <a:pt x="0" y="0"/>
                    </a:moveTo>
                    <a:cubicBezTo>
                      <a:pt x="91853" y="0"/>
                      <a:pt x="166315" y="74462"/>
                      <a:pt x="166315" y="166315"/>
                    </a:cubicBezTo>
                    <a:lnTo>
                      <a:pt x="161499" y="190168"/>
                    </a:lnTo>
                    <a:lnTo>
                      <a:pt x="0" y="190168"/>
                    </a:ln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CC9A11DF-A22B-4327-AADB-437CA7323BBE}"/>
                  </a:ext>
                </a:extLst>
              </p:cNvPr>
              <p:cNvSpPr/>
              <p:nvPr/>
            </p:nvSpPr>
            <p:spPr bwMode="auto">
              <a:xfrm>
                <a:off x="-469127" y="-1184744"/>
                <a:ext cx="667910" cy="691763"/>
              </a:xfrm>
              <a:custGeom>
                <a:avLst/>
                <a:gdLst>
                  <a:gd name="connsiteX0" fmla="*/ 0 w 667910"/>
                  <a:gd name="connsiteY0" fmla="*/ 0 h 691763"/>
                  <a:gd name="connsiteX1" fmla="*/ 667910 w 667910"/>
                  <a:gd name="connsiteY1" fmla="*/ 667910 h 691763"/>
                  <a:gd name="connsiteX2" fmla="*/ 665505 w 667910"/>
                  <a:gd name="connsiteY2" fmla="*/ 691763 h 691763"/>
                  <a:gd name="connsiteX3" fmla="*/ 161499 w 667910"/>
                  <a:gd name="connsiteY3" fmla="*/ 691763 h 691763"/>
                  <a:gd name="connsiteX4" fmla="*/ 166315 w 667910"/>
                  <a:gd name="connsiteY4" fmla="*/ 667910 h 691763"/>
                  <a:gd name="connsiteX5" fmla="*/ 0 w 667910"/>
                  <a:gd name="connsiteY5" fmla="*/ 501595 h 691763"/>
                  <a:gd name="connsiteX6" fmla="*/ 0 w 667910"/>
                  <a:gd name="connsiteY6" fmla="*/ 0 h 69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910" h="691763">
                    <a:moveTo>
                      <a:pt x="0" y="0"/>
                    </a:moveTo>
                    <a:cubicBezTo>
                      <a:pt x="368877" y="0"/>
                      <a:pt x="667910" y="299033"/>
                      <a:pt x="667910" y="667910"/>
                    </a:cubicBezTo>
                    <a:lnTo>
                      <a:pt x="665505" y="691763"/>
                    </a:lnTo>
                    <a:lnTo>
                      <a:pt x="161499" y="691763"/>
                    </a:lnTo>
                    <a:lnTo>
                      <a:pt x="166315" y="667910"/>
                    </a:lnTo>
                    <a:cubicBezTo>
                      <a:pt x="166315" y="576057"/>
                      <a:pt x="91853" y="501595"/>
                      <a:pt x="0" y="501595"/>
                    </a:cubicBez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5" name="Group 114">
              <a:extLst>
                <a:ext uri="{FF2B5EF4-FFF2-40B4-BE49-F238E27FC236}">
                  <a16:creationId xmlns:a16="http://schemas.microsoft.com/office/drawing/2014/main" id="{1A153E00-AE0C-4DE3-AC58-D990BD685B32}"/>
                </a:ext>
              </a:extLst>
            </p:cNvPr>
            <p:cNvGrpSpPr/>
            <p:nvPr/>
          </p:nvGrpSpPr>
          <p:grpSpPr>
            <a:xfrm>
              <a:off x="551031" y="3694959"/>
              <a:ext cx="371320" cy="377560"/>
              <a:chOff x="-477078" y="-1431235"/>
              <a:chExt cx="946205" cy="962108"/>
            </a:xfrm>
          </p:grpSpPr>
          <p:sp>
            <p:nvSpPr>
              <p:cNvPr id="116" name="Rectangle 115">
                <a:extLst>
                  <a:ext uri="{FF2B5EF4-FFF2-40B4-BE49-F238E27FC236}">
                    <a16:creationId xmlns:a16="http://schemas.microsoft.com/office/drawing/2014/main" id="{9AA6194A-43EB-424B-A682-87023AB451E1}"/>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a:extLst>
                  <a:ext uri="{FF2B5EF4-FFF2-40B4-BE49-F238E27FC236}">
                    <a16:creationId xmlns:a16="http://schemas.microsoft.com/office/drawing/2014/main" id="{F8A47714-3BF3-413D-8DBD-D989CD0F7A52}"/>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F18B270E-D10F-4CAC-BA20-8C4423338725}"/>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5E12F908-A827-44C1-BE2D-AF10E89F4CC9}"/>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75219A41-68EF-428A-9492-6D8FB6F3623E}"/>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C8D70F0D-078E-40F1-9FD4-A5F9CC67DFF0}"/>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9F4BAB9E-AD83-4B3F-A488-2AB163A6B5F3}"/>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6BDF2D61-CA7C-4FE4-9177-00F34AF890F6}"/>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BE9DB538-6CE0-49D3-BFF3-501826EB9656}"/>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6E01C47F-DFDA-4A74-B945-CB459316335F}"/>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AE06CAED-21F7-430F-9802-06A6228DBF2D}"/>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25150E6C-64CE-466D-AA59-B7461E065CFE}"/>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1B347B7C-E0AD-4597-993C-9EAC611DCC25}"/>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C2956A1C-BC55-4573-A312-863583D0DBA5}"/>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B4008ABE-C614-4754-9644-8B585BDE3B86}"/>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a:extLst>
                  <a:ext uri="{FF2B5EF4-FFF2-40B4-BE49-F238E27FC236}">
                    <a16:creationId xmlns:a16="http://schemas.microsoft.com/office/drawing/2014/main" id="{41EA22AB-9BBF-419C-A0FB-A9F202001087}"/>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5" name="Text Placeholder 9">
              <a:extLst>
                <a:ext uri="{FF2B5EF4-FFF2-40B4-BE49-F238E27FC236}">
                  <a16:creationId xmlns:a16="http://schemas.microsoft.com/office/drawing/2014/main" id="{4E8F9FE4-B777-4A66-8577-C075946F86AA}"/>
                </a:ext>
              </a:extLst>
            </p:cNvPr>
            <p:cNvSpPr txBox="1">
              <a:spLocks/>
            </p:cNvSpPr>
            <p:nvPr/>
          </p:nvSpPr>
          <p:spPr>
            <a:xfrm>
              <a:off x="534961" y="1425056"/>
              <a:ext cx="1967403" cy="28309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78D3"/>
                  </a:solidFill>
                  <a:effectLst/>
                  <a:uLnTx/>
                  <a:uFillTx/>
                  <a:latin typeface="Segoe UI Semibold"/>
                  <a:ea typeface="+mn-ea"/>
                  <a:cs typeface="+mn-cs"/>
                </a:rPr>
                <a:t>Governance MVP</a:t>
              </a:r>
            </a:p>
          </p:txBody>
        </p:sp>
        <p:grpSp>
          <p:nvGrpSpPr>
            <p:cNvPr id="137" name="Group 136">
              <a:extLst>
                <a:ext uri="{FF2B5EF4-FFF2-40B4-BE49-F238E27FC236}">
                  <a16:creationId xmlns:a16="http://schemas.microsoft.com/office/drawing/2014/main" id="{16579134-8DE8-499B-ABE1-99BDAD001174}"/>
                </a:ext>
              </a:extLst>
            </p:cNvPr>
            <p:cNvGrpSpPr/>
            <p:nvPr/>
          </p:nvGrpSpPr>
          <p:grpSpPr>
            <a:xfrm>
              <a:off x="534961" y="2784601"/>
              <a:ext cx="336110" cy="402456"/>
              <a:chOff x="3102115" y="3813045"/>
              <a:chExt cx="402957" cy="482498"/>
            </a:xfrm>
          </p:grpSpPr>
          <p:sp>
            <p:nvSpPr>
              <p:cNvPr id="138" name="Rectangle: Top Corners Rounded 137">
                <a:extLst>
                  <a:ext uri="{FF2B5EF4-FFF2-40B4-BE49-F238E27FC236}">
                    <a16:creationId xmlns:a16="http://schemas.microsoft.com/office/drawing/2014/main" id="{DBFE1D7C-BEDD-43CF-800A-86FA6032B765}"/>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Freeform: Shape 138">
                <a:extLst>
                  <a:ext uri="{FF2B5EF4-FFF2-40B4-BE49-F238E27FC236}">
                    <a16:creationId xmlns:a16="http://schemas.microsoft.com/office/drawing/2014/main" id="{5F082D6F-8527-4B91-A310-6FBA46B2C994}"/>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40" name="Graphic 35">
                <a:extLst>
                  <a:ext uri="{FF2B5EF4-FFF2-40B4-BE49-F238E27FC236}">
                    <a16:creationId xmlns:a16="http://schemas.microsoft.com/office/drawing/2014/main" id="{484E8B2E-0730-4548-B359-26C326BDBD6A}"/>
                  </a:ext>
                </a:extLst>
              </p:cNvPr>
              <p:cNvGrpSpPr/>
              <p:nvPr/>
            </p:nvGrpSpPr>
            <p:grpSpPr>
              <a:xfrm>
                <a:off x="3257098" y="4078024"/>
                <a:ext cx="92990" cy="155525"/>
                <a:chOff x="3407034" y="4465249"/>
                <a:chExt cx="92990" cy="155525"/>
              </a:xfrm>
              <a:solidFill>
                <a:srgbClr val="0075C9"/>
              </a:solidFill>
            </p:grpSpPr>
            <p:sp>
              <p:nvSpPr>
                <p:cNvPr id="141" name="Freeform: Shape 140">
                  <a:extLst>
                    <a:ext uri="{FF2B5EF4-FFF2-40B4-BE49-F238E27FC236}">
                      <a16:creationId xmlns:a16="http://schemas.microsoft.com/office/drawing/2014/main" id="{0DDCE2ED-624E-46CB-BDB4-958289329DB6}"/>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B361880E-E506-4F86-92CF-68453173BF97}"/>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43" name="Rectangle 142">
              <a:extLst>
                <a:ext uri="{FF2B5EF4-FFF2-40B4-BE49-F238E27FC236}">
                  <a16:creationId xmlns:a16="http://schemas.microsoft.com/office/drawing/2014/main" id="{18994BDC-C019-4198-AC6B-4B067EB7EEF6}"/>
                </a:ext>
              </a:extLst>
            </p:cNvPr>
            <p:cNvSpPr/>
            <p:nvPr/>
          </p:nvSpPr>
          <p:spPr bwMode="auto">
            <a:xfrm>
              <a:off x="997802" y="2652368"/>
              <a:ext cx="131070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rPr>
                <a:t>Network &amp; </a:t>
              </a:r>
              <a:br>
                <a:rPr kumimoji="0" lang="en-US" sz="1400" b="0"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rPr>
              </a:br>
              <a:r>
                <a:rPr kumimoji="0" lang="en-US" sz="1400" b="0"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rPr>
                <a:t>encryption strategy</a:t>
              </a:r>
            </a:p>
          </p:txBody>
        </p:sp>
        <p:sp>
          <p:nvSpPr>
            <p:cNvPr id="161" name="Rectangle 160">
              <a:extLst>
                <a:ext uri="{FF2B5EF4-FFF2-40B4-BE49-F238E27FC236}">
                  <a16:creationId xmlns:a16="http://schemas.microsoft.com/office/drawing/2014/main" id="{E51E5418-A0B3-4B91-B560-DA54FA0142E2}"/>
                </a:ext>
              </a:extLst>
            </p:cNvPr>
            <p:cNvSpPr/>
            <p:nvPr/>
          </p:nvSpPr>
          <p:spPr bwMode="auto">
            <a:xfrm>
              <a:off x="997802" y="3539139"/>
              <a:ext cx="1518705"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rPr>
                <a:t>Configuration strategy &amp; corporate policy implementation</a:t>
              </a:r>
            </a:p>
          </p:txBody>
        </p:sp>
      </p:grpSp>
      <p:cxnSp>
        <p:nvCxnSpPr>
          <p:cNvPr id="164" name="Straight Connector 163">
            <a:extLst>
              <a:ext uri="{FF2B5EF4-FFF2-40B4-BE49-F238E27FC236}">
                <a16:creationId xmlns:a16="http://schemas.microsoft.com/office/drawing/2014/main" id="{B1FD63C8-D50A-4AA5-AA03-ECB74B3FDDB2}"/>
              </a:ext>
            </a:extLst>
          </p:cNvPr>
          <p:cNvCxnSpPr>
            <a:cxnSpLocks/>
          </p:cNvCxnSpPr>
          <p:nvPr/>
        </p:nvCxnSpPr>
        <p:spPr>
          <a:xfrm>
            <a:off x="8893215" y="3423337"/>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774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wipe(left)">
                                      <p:cBhvr>
                                        <p:cTn id="11" dur="500"/>
                                        <p:tgtEl>
                                          <p:spTgt spid="83"/>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500"/>
                                        <p:tgtEl>
                                          <p:spTgt spid="74"/>
                                        </p:tgtEl>
                                      </p:cBhvr>
                                    </p:animEffect>
                                    <p:anim calcmode="lin" valueType="num">
                                      <p:cBhvr>
                                        <p:cTn id="15" dur="500" fill="hold"/>
                                        <p:tgtEl>
                                          <p:spTgt spid="74"/>
                                        </p:tgtEl>
                                        <p:attrNameLst>
                                          <p:attrName>ppt_x</p:attrName>
                                        </p:attrNameLst>
                                      </p:cBhvr>
                                      <p:tavLst>
                                        <p:tav tm="0">
                                          <p:val>
                                            <p:strVal val="#ppt_x"/>
                                          </p:val>
                                        </p:tav>
                                        <p:tav tm="100000">
                                          <p:val>
                                            <p:strVal val="#ppt_x"/>
                                          </p:val>
                                        </p:tav>
                                      </p:tavLst>
                                    </p:anim>
                                    <p:anim calcmode="lin" valueType="num">
                                      <p:cBhvr>
                                        <p:cTn id="16" dur="500" fill="hold"/>
                                        <p:tgtEl>
                                          <p:spTgt spid="74"/>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250"/>
                                  </p:stCondLst>
                                  <p:childTnLst>
                                    <p:set>
                                      <p:cBhvr>
                                        <p:cTn id="19" dur="1" fill="hold">
                                          <p:stCondLst>
                                            <p:cond delay="0"/>
                                          </p:stCondLst>
                                        </p:cTn>
                                        <p:tgtEl>
                                          <p:spTgt spid="86"/>
                                        </p:tgtEl>
                                        <p:attrNameLst>
                                          <p:attrName>style.visibility</p:attrName>
                                        </p:attrNameLst>
                                      </p:cBhvr>
                                      <p:to>
                                        <p:strVal val="visible"/>
                                      </p:to>
                                    </p:set>
                                    <p:anim calcmode="lin" valueType="num">
                                      <p:cBhvr>
                                        <p:cTn id="20" dur="500" fill="hold"/>
                                        <p:tgtEl>
                                          <p:spTgt spid="86"/>
                                        </p:tgtEl>
                                        <p:attrNameLst>
                                          <p:attrName>ppt_w</p:attrName>
                                        </p:attrNameLst>
                                      </p:cBhvr>
                                      <p:tavLst>
                                        <p:tav tm="0">
                                          <p:val>
                                            <p:fltVal val="0"/>
                                          </p:val>
                                        </p:tav>
                                        <p:tav tm="100000">
                                          <p:val>
                                            <p:strVal val="#ppt_w"/>
                                          </p:val>
                                        </p:tav>
                                      </p:tavLst>
                                    </p:anim>
                                    <p:anim calcmode="lin" valueType="num">
                                      <p:cBhvr>
                                        <p:cTn id="21" dur="500" fill="hold"/>
                                        <p:tgtEl>
                                          <p:spTgt spid="86"/>
                                        </p:tgtEl>
                                        <p:attrNameLst>
                                          <p:attrName>ppt_h</p:attrName>
                                        </p:attrNameLst>
                                      </p:cBhvr>
                                      <p:tavLst>
                                        <p:tav tm="0">
                                          <p:val>
                                            <p:fltVal val="0"/>
                                          </p:val>
                                        </p:tav>
                                        <p:tav tm="100000">
                                          <p:val>
                                            <p:strVal val="#ppt_h"/>
                                          </p:val>
                                        </p:tav>
                                      </p:tavLst>
                                    </p:anim>
                                    <p:animEffect transition="in" filter="fade">
                                      <p:cBhvr>
                                        <p:cTn id="22" dur="500"/>
                                        <p:tgtEl>
                                          <p:spTgt spid="86"/>
                                        </p:tgtEl>
                                      </p:cBhvr>
                                    </p:animEffect>
                                  </p:childTnLst>
                                </p:cTn>
                              </p:par>
                            </p:childTnLst>
                          </p:cTn>
                        </p:par>
                        <p:par>
                          <p:cTn id="23" fill="hold">
                            <p:stCondLst>
                              <p:cond delay="1750"/>
                            </p:stCondLst>
                            <p:childTnLst>
                              <p:par>
                                <p:cTn id="24" presetID="12" presetClass="entr" presetSubtype="8" fill="hold" nodeType="afterEffect">
                                  <p:stCondLst>
                                    <p:cond delay="0"/>
                                  </p:stCondLst>
                                  <p:childTnLst>
                                    <p:set>
                                      <p:cBhvr>
                                        <p:cTn id="25" dur="1" fill="hold">
                                          <p:stCondLst>
                                            <p:cond delay="0"/>
                                          </p:stCondLst>
                                        </p:cTn>
                                        <p:tgtEl>
                                          <p:spTgt spid="208"/>
                                        </p:tgtEl>
                                        <p:attrNameLst>
                                          <p:attrName>style.visibility</p:attrName>
                                        </p:attrNameLst>
                                      </p:cBhvr>
                                      <p:to>
                                        <p:strVal val="visible"/>
                                      </p:to>
                                    </p:set>
                                    <p:anim calcmode="lin" valueType="num">
                                      <p:cBhvr additive="base">
                                        <p:cTn id="26" dur="500"/>
                                        <p:tgtEl>
                                          <p:spTgt spid="208"/>
                                        </p:tgtEl>
                                        <p:attrNameLst>
                                          <p:attrName>ppt_x</p:attrName>
                                        </p:attrNameLst>
                                      </p:cBhvr>
                                      <p:tavLst>
                                        <p:tav tm="0">
                                          <p:val>
                                            <p:strVal val="#ppt_x-#ppt_w*1.125000"/>
                                          </p:val>
                                        </p:tav>
                                        <p:tav tm="100000">
                                          <p:val>
                                            <p:strVal val="#ppt_x"/>
                                          </p:val>
                                        </p:tav>
                                      </p:tavLst>
                                    </p:anim>
                                    <p:animEffect transition="in" filter="wipe(right)">
                                      <p:cBhvr>
                                        <p:cTn id="27" dur="500"/>
                                        <p:tgtEl>
                                          <p:spTgt spid="208"/>
                                        </p:tgtEl>
                                      </p:cBhvr>
                                    </p:animEffect>
                                  </p:childTnLst>
                                </p:cTn>
                              </p:par>
                            </p:childTnLst>
                          </p:cTn>
                        </p:par>
                        <p:par>
                          <p:cTn id="28" fill="hold">
                            <p:stCondLst>
                              <p:cond delay="2250"/>
                            </p:stCondLst>
                            <p:childTnLst>
                              <p:par>
                                <p:cTn id="29" presetID="53" presetClass="entr" presetSubtype="16" fill="hold" nodeType="afterEffect">
                                  <p:stCondLst>
                                    <p:cond delay="250"/>
                                  </p:stCondLst>
                                  <p:childTnLst>
                                    <p:set>
                                      <p:cBhvr>
                                        <p:cTn id="30" dur="1" fill="hold">
                                          <p:stCondLst>
                                            <p:cond delay="0"/>
                                          </p:stCondLst>
                                        </p:cTn>
                                        <p:tgtEl>
                                          <p:spTgt spid="87"/>
                                        </p:tgtEl>
                                        <p:attrNameLst>
                                          <p:attrName>style.visibility</p:attrName>
                                        </p:attrNameLst>
                                      </p:cBhvr>
                                      <p:to>
                                        <p:strVal val="visible"/>
                                      </p:to>
                                    </p:set>
                                    <p:anim calcmode="lin" valueType="num">
                                      <p:cBhvr>
                                        <p:cTn id="31" dur="500" fill="hold"/>
                                        <p:tgtEl>
                                          <p:spTgt spid="87"/>
                                        </p:tgtEl>
                                        <p:attrNameLst>
                                          <p:attrName>ppt_w</p:attrName>
                                        </p:attrNameLst>
                                      </p:cBhvr>
                                      <p:tavLst>
                                        <p:tav tm="0">
                                          <p:val>
                                            <p:fltVal val="0"/>
                                          </p:val>
                                        </p:tav>
                                        <p:tav tm="100000">
                                          <p:val>
                                            <p:strVal val="#ppt_w"/>
                                          </p:val>
                                        </p:tav>
                                      </p:tavLst>
                                    </p:anim>
                                    <p:anim calcmode="lin" valueType="num">
                                      <p:cBhvr>
                                        <p:cTn id="32" dur="500" fill="hold"/>
                                        <p:tgtEl>
                                          <p:spTgt spid="87"/>
                                        </p:tgtEl>
                                        <p:attrNameLst>
                                          <p:attrName>ppt_h</p:attrName>
                                        </p:attrNameLst>
                                      </p:cBhvr>
                                      <p:tavLst>
                                        <p:tav tm="0">
                                          <p:val>
                                            <p:fltVal val="0"/>
                                          </p:val>
                                        </p:tav>
                                        <p:tav tm="100000">
                                          <p:val>
                                            <p:strVal val="#ppt_h"/>
                                          </p:val>
                                        </p:tav>
                                      </p:tavLst>
                                    </p:anim>
                                    <p:animEffect transition="in" filter="fade">
                                      <p:cBhvr>
                                        <p:cTn id="33" dur="500"/>
                                        <p:tgtEl>
                                          <p:spTgt spid="87"/>
                                        </p:tgtEl>
                                      </p:cBhvr>
                                    </p:animEffect>
                                  </p:childTnLst>
                                </p:cTn>
                              </p:par>
                            </p:childTnLst>
                          </p:cTn>
                        </p:par>
                        <p:par>
                          <p:cTn id="34" fill="hold">
                            <p:stCondLst>
                              <p:cond delay="3000"/>
                            </p:stCondLst>
                            <p:childTnLst>
                              <p:par>
                                <p:cTn id="35" presetID="12" presetClass="entr" presetSubtype="8" fill="hold" nodeType="afterEffect">
                                  <p:stCondLst>
                                    <p:cond delay="0"/>
                                  </p:stCondLst>
                                  <p:childTnLst>
                                    <p:set>
                                      <p:cBhvr>
                                        <p:cTn id="36" dur="1" fill="hold">
                                          <p:stCondLst>
                                            <p:cond delay="0"/>
                                          </p:stCondLst>
                                        </p:cTn>
                                        <p:tgtEl>
                                          <p:spTgt spid="210"/>
                                        </p:tgtEl>
                                        <p:attrNameLst>
                                          <p:attrName>style.visibility</p:attrName>
                                        </p:attrNameLst>
                                      </p:cBhvr>
                                      <p:to>
                                        <p:strVal val="visible"/>
                                      </p:to>
                                    </p:set>
                                    <p:anim calcmode="lin" valueType="num">
                                      <p:cBhvr additive="base">
                                        <p:cTn id="37" dur="500"/>
                                        <p:tgtEl>
                                          <p:spTgt spid="210"/>
                                        </p:tgtEl>
                                        <p:attrNameLst>
                                          <p:attrName>ppt_x</p:attrName>
                                        </p:attrNameLst>
                                      </p:cBhvr>
                                      <p:tavLst>
                                        <p:tav tm="0">
                                          <p:val>
                                            <p:strVal val="#ppt_x-#ppt_w*1.125000"/>
                                          </p:val>
                                        </p:tav>
                                        <p:tav tm="100000">
                                          <p:val>
                                            <p:strVal val="#ppt_x"/>
                                          </p:val>
                                        </p:tav>
                                      </p:tavLst>
                                    </p:anim>
                                    <p:animEffect transition="in" filter="wipe(right)">
                                      <p:cBhvr>
                                        <p:cTn id="38" dur="500"/>
                                        <p:tgtEl>
                                          <p:spTgt spid="210"/>
                                        </p:tgtEl>
                                      </p:cBhvr>
                                    </p:animEffect>
                                  </p:childTnLst>
                                </p:cTn>
                              </p:par>
                            </p:childTnLst>
                          </p:cTn>
                        </p:par>
                        <p:par>
                          <p:cTn id="39" fill="hold">
                            <p:stCondLst>
                              <p:cond delay="3500"/>
                            </p:stCondLst>
                            <p:childTnLst>
                              <p:par>
                                <p:cTn id="40" presetID="53" presetClass="entr" presetSubtype="16" fill="hold" nodeType="afterEffect">
                                  <p:stCondLst>
                                    <p:cond delay="250"/>
                                  </p:stCondLst>
                                  <p:childTnLst>
                                    <p:set>
                                      <p:cBhvr>
                                        <p:cTn id="41" dur="1" fill="hold">
                                          <p:stCondLst>
                                            <p:cond delay="0"/>
                                          </p:stCondLst>
                                        </p:cTn>
                                        <p:tgtEl>
                                          <p:spTgt spid="90"/>
                                        </p:tgtEl>
                                        <p:attrNameLst>
                                          <p:attrName>style.visibility</p:attrName>
                                        </p:attrNameLst>
                                      </p:cBhvr>
                                      <p:to>
                                        <p:strVal val="visible"/>
                                      </p:to>
                                    </p:set>
                                    <p:anim calcmode="lin" valueType="num">
                                      <p:cBhvr>
                                        <p:cTn id="42" dur="500" fill="hold"/>
                                        <p:tgtEl>
                                          <p:spTgt spid="90"/>
                                        </p:tgtEl>
                                        <p:attrNameLst>
                                          <p:attrName>ppt_w</p:attrName>
                                        </p:attrNameLst>
                                      </p:cBhvr>
                                      <p:tavLst>
                                        <p:tav tm="0">
                                          <p:val>
                                            <p:fltVal val="0"/>
                                          </p:val>
                                        </p:tav>
                                        <p:tav tm="100000">
                                          <p:val>
                                            <p:strVal val="#ppt_w"/>
                                          </p:val>
                                        </p:tav>
                                      </p:tavLst>
                                    </p:anim>
                                    <p:anim calcmode="lin" valueType="num">
                                      <p:cBhvr>
                                        <p:cTn id="43" dur="500" fill="hold"/>
                                        <p:tgtEl>
                                          <p:spTgt spid="90"/>
                                        </p:tgtEl>
                                        <p:attrNameLst>
                                          <p:attrName>ppt_h</p:attrName>
                                        </p:attrNameLst>
                                      </p:cBhvr>
                                      <p:tavLst>
                                        <p:tav tm="0">
                                          <p:val>
                                            <p:fltVal val="0"/>
                                          </p:val>
                                        </p:tav>
                                        <p:tav tm="100000">
                                          <p:val>
                                            <p:strVal val="#ppt_h"/>
                                          </p:val>
                                        </p:tav>
                                      </p:tavLst>
                                    </p:anim>
                                    <p:animEffect transition="in" filter="fade">
                                      <p:cBhvr>
                                        <p:cTn id="44" dur="500"/>
                                        <p:tgtEl>
                                          <p:spTgt spid="90"/>
                                        </p:tgtEl>
                                      </p:cBhvr>
                                    </p:animEffect>
                                  </p:childTnLst>
                                </p:cTn>
                              </p:par>
                            </p:childTnLst>
                          </p:cTn>
                        </p:par>
                        <p:par>
                          <p:cTn id="45" fill="hold">
                            <p:stCondLst>
                              <p:cond delay="4250"/>
                            </p:stCondLst>
                            <p:childTnLst>
                              <p:par>
                                <p:cTn id="46" presetID="12" presetClass="entr" presetSubtype="8" fill="hold" nodeType="afterEffect">
                                  <p:stCondLst>
                                    <p:cond delay="0"/>
                                  </p:stCondLst>
                                  <p:childTnLst>
                                    <p:set>
                                      <p:cBhvr>
                                        <p:cTn id="47" dur="1" fill="hold">
                                          <p:stCondLst>
                                            <p:cond delay="0"/>
                                          </p:stCondLst>
                                        </p:cTn>
                                        <p:tgtEl>
                                          <p:spTgt spid="211"/>
                                        </p:tgtEl>
                                        <p:attrNameLst>
                                          <p:attrName>style.visibility</p:attrName>
                                        </p:attrNameLst>
                                      </p:cBhvr>
                                      <p:to>
                                        <p:strVal val="visible"/>
                                      </p:to>
                                    </p:set>
                                    <p:anim calcmode="lin" valueType="num">
                                      <p:cBhvr additive="base">
                                        <p:cTn id="48" dur="500"/>
                                        <p:tgtEl>
                                          <p:spTgt spid="211"/>
                                        </p:tgtEl>
                                        <p:attrNameLst>
                                          <p:attrName>ppt_x</p:attrName>
                                        </p:attrNameLst>
                                      </p:cBhvr>
                                      <p:tavLst>
                                        <p:tav tm="0">
                                          <p:val>
                                            <p:strVal val="#ppt_x-#ppt_w*1.125000"/>
                                          </p:val>
                                        </p:tav>
                                        <p:tav tm="100000">
                                          <p:val>
                                            <p:strVal val="#ppt_x"/>
                                          </p:val>
                                        </p:tav>
                                      </p:tavLst>
                                    </p:anim>
                                    <p:animEffect transition="in" filter="wipe(right)">
                                      <p:cBhvr>
                                        <p:cTn id="49"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BCB528BE-66DD-4C19-8D15-AD78038DAD4D}"/>
              </a:ext>
            </a:extLst>
          </p:cNvPr>
          <p:cNvSpPr>
            <a:spLocks noGrp="1"/>
          </p:cNvSpPr>
          <p:nvPr>
            <p:ph type="title"/>
          </p:nvPr>
        </p:nvSpPr>
        <p:spPr/>
        <p:txBody>
          <a:bodyPr/>
          <a:lstStyle/>
          <a:p>
            <a:r>
              <a:rPr lang="en-US" dirty="0"/>
              <a:t>Build the governance MVP </a:t>
            </a:r>
          </a:p>
        </p:txBody>
      </p:sp>
      <p:graphicFrame>
        <p:nvGraphicFramePr>
          <p:cNvPr id="3" name="Table 3">
            <a:extLst>
              <a:ext uri="{FF2B5EF4-FFF2-40B4-BE49-F238E27FC236}">
                <a16:creationId xmlns:a16="http://schemas.microsoft.com/office/drawing/2014/main" id="{5FBF70C3-3BC2-4F3B-A92A-5B3246CE82F3}"/>
              </a:ext>
            </a:extLst>
          </p:cNvPr>
          <p:cNvGraphicFramePr>
            <a:graphicFrameLocks noGrp="1"/>
          </p:cNvGraphicFramePr>
          <p:nvPr/>
        </p:nvGraphicFramePr>
        <p:xfrm>
          <a:off x="686175" y="1192213"/>
          <a:ext cx="10819650" cy="5379768"/>
        </p:xfrm>
        <a:graphic>
          <a:graphicData uri="http://schemas.openxmlformats.org/drawingml/2006/table">
            <a:tbl>
              <a:tblPr firstRow="1" bandRow="1">
                <a:tableStyleId>{5C22544A-7EE6-4342-B048-85BDC9FD1C3A}</a:tableStyleId>
              </a:tblPr>
              <a:tblGrid>
                <a:gridCol w="5318385">
                  <a:extLst>
                    <a:ext uri="{9D8B030D-6E8A-4147-A177-3AD203B41FA5}">
                      <a16:colId xmlns:a16="http://schemas.microsoft.com/office/drawing/2014/main" val="3117048529"/>
                    </a:ext>
                  </a:extLst>
                </a:gridCol>
                <a:gridCol w="182880">
                  <a:extLst>
                    <a:ext uri="{9D8B030D-6E8A-4147-A177-3AD203B41FA5}">
                      <a16:colId xmlns:a16="http://schemas.microsoft.com/office/drawing/2014/main" val="3563872657"/>
                    </a:ext>
                  </a:extLst>
                </a:gridCol>
                <a:gridCol w="5318385">
                  <a:extLst>
                    <a:ext uri="{9D8B030D-6E8A-4147-A177-3AD203B41FA5}">
                      <a16:colId xmlns:a16="http://schemas.microsoft.com/office/drawing/2014/main" val="49613360"/>
                    </a:ext>
                  </a:extLst>
                </a:gridCol>
              </a:tblGrid>
              <a:tr h="386854">
                <a:tc>
                  <a:txBody>
                    <a:bodyPr/>
                    <a:lstStyle/>
                    <a:p>
                      <a:pPr marL="0" marR="0" lvl="1" indent="0" algn="ctr" defTabSz="932742" rtl="0" eaLnBrk="1" fontAlgn="auto" latinLnBrk="0" hangingPunct="1">
                        <a:lnSpc>
                          <a:spcPct val="100000"/>
                        </a:lnSpc>
                        <a:spcBef>
                          <a:spcPts val="400"/>
                        </a:spcBef>
                        <a:spcAft>
                          <a:spcPts val="600"/>
                        </a:spcAft>
                        <a:buClrTx/>
                        <a:buSzPct val="90000"/>
                        <a:buFontTx/>
                        <a:buNone/>
                        <a:tabLst/>
                        <a:defRPr/>
                      </a:pPr>
                      <a:r>
                        <a:rPr kumimoji="0" lang="en-US" sz="2000" b="0" i="0" u="none" strike="noStrike" kern="1200" cap="none" spc="0" normalizeH="0" baseline="0" noProof="0" dirty="0">
                          <a:ln>
                            <a:noFill/>
                          </a:ln>
                          <a:solidFill>
                            <a:schemeClr val="tx2"/>
                          </a:solidFill>
                          <a:effectLst/>
                          <a:uLnTx/>
                          <a:uFillTx/>
                          <a:latin typeface="Segoe UI "/>
                          <a:cs typeface="Segoe UI Semibold" panose="020B0702040204020203" pitchFamily="34" charset="0"/>
                        </a:rPr>
                        <a:t>Standard enterprise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32742" rtl="0" eaLnBrk="1" fontAlgn="auto" latinLnBrk="0" hangingPunct="1">
                        <a:lnSpc>
                          <a:spcPct val="100000"/>
                        </a:lnSpc>
                        <a:spcBef>
                          <a:spcPts val="400"/>
                        </a:spcBef>
                        <a:spcAft>
                          <a:spcPts val="600"/>
                        </a:spcAft>
                        <a:buClrTx/>
                        <a:buSzPct val="90000"/>
                        <a:buFontTx/>
                        <a:buNone/>
                        <a:tabLst/>
                        <a:defRPr/>
                      </a:pPr>
                      <a:r>
                        <a:rPr kumimoji="0" lang="en-US" sz="2000" b="0" i="0" u="none" strike="noStrike" kern="1200" cap="none" spc="0" normalizeH="0" baseline="0" dirty="0">
                          <a:ln>
                            <a:noFill/>
                          </a:ln>
                          <a:solidFill>
                            <a:schemeClr val="tx2"/>
                          </a:solidFill>
                          <a:effectLst/>
                          <a:uLnTx/>
                          <a:uFillTx/>
                          <a:latin typeface="Segoe UI "/>
                          <a:ea typeface="+mn-ea"/>
                          <a:cs typeface="Segoe UI Semibold" panose="020B0702040204020203" pitchFamily="34" charset="0"/>
                        </a:rPr>
                        <a:t>Complex</a:t>
                      </a:r>
                      <a:r>
                        <a:rPr kumimoji="0" lang="en-US" sz="2000" b="0" i="0" u="none" strike="noStrike" kern="1200" cap="none" spc="0" normalizeH="0" baseline="0" noProof="0" dirty="0">
                          <a:ln>
                            <a:noFill/>
                          </a:ln>
                          <a:solidFill>
                            <a:schemeClr val="tx2"/>
                          </a:solidFill>
                          <a:effectLst/>
                          <a:uLnTx/>
                          <a:uFillTx/>
                          <a:latin typeface="Segoe UI "/>
                          <a:ea typeface="+mn-ea"/>
                          <a:cs typeface="Segoe UI Semibold" panose="020B0702040204020203" pitchFamily="34" charset="0"/>
                        </a:rPr>
                        <a:t> </a:t>
                      </a:r>
                      <a:r>
                        <a:rPr kumimoji="0" lang="en-US" sz="2000" b="0" i="0" u="none" strike="noStrike" kern="1200" cap="none" spc="0" normalizeH="0" baseline="0" dirty="0">
                          <a:ln>
                            <a:noFill/>
                          </a:ln>
                          <a:solidFill>
                            <a:schemeClr val="tx2"/>
                          </a:solidFill>
                          <a:effectLst/>
                          <a:uLnTx/>
                          <a:uFillTx/>
                          <a:latin typeface="Segoe UI "/>
                          <a:ea typeface="+mn-ea"/>
                          <a:cs typeface="Segoe UI Semibold" panose="020B0702040204020203" pitchFamily="34" charset="0"/>
                        </a:rPr>
                        <a:t>enterprise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6253599"/>
                  </a:ext>
                </a:extLst>
              </a:tr>
              <a:tr h="531501">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r>
                        <a:rPr lang="en-US" sz="1400" b="0" kern="1200" dirty="0">
                          <a:solidFill>
                            <a:schemeClr val="tx1"/>
                          </a:solidFill>
                          <a:latin typeface="+mn-lt"/>
                          <a:ea typeface="+mn-ea"/>
                          <a:cs typeface="+mn-cs"/>
                        </a:rPr>
                        <a:t>Customers or staff reside largely in one geography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r>
                        <a:rPr lang="en-US" sz="1400" b="0" kern="1200" dirty="0">
                          <a:solidFill>
                            <a:schemeClr val="tx1"/>
                          </a:solidFill>
                          <a:latin typeface="+mn-lt"/>
                          <a:ea typeface="+mn-ea"/>
                          <a:cs typeface="+mn-cs"/>
                        </a:rPr>
                        <a:t>Customers or staff reside in multiple geographies or require sovereign clouds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2899932"/>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r>
                        <a:rPr lang="en-US" sz="1400" dirty="0">
                          <a:solidFill>
                            <a:schemeClr val="tx1"/>
                          </a:solidFill>
                        </a:rPr>
                        <a:t>Business units share a common IT infrastructure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r>
                        <a:rPr lang="en-US" sz="1400" kern="1200" dirty="0">
                          <a:solidFill>
                            <a:schemeClr val="tx1"/>
                          </a:solidFill>
                          <a:latin typeface="+mn-lt"/>
                          <a:ea typeface="+mn-ea"/>
                          <a:cs typeface="+mn-cs"/>
                        </a:rPr>
                        <a:t>Customers or staff reside in multiple geographies or require sovereign clouds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3841097"/>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r>
                        <a:rPr lang="en-US" sz="1400" dirty="0">
                          <a:solidFill>
                            <a:schemeClr val="tx1"/>
                          </a:solidFill>
                        </a:rPr>
                        <a:t>Single IT budget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r>
                        <a:rPr lang="en-US" sz="1400" kern="1200" dirty="0">
                          <a:solidFill>
                            <a:schemeClr val="tx1"/>
                          </a:solidFill>
                          <a:latin typeface="+mn-lt"/>
                          <a:ea typeface="+mn-ea"/>
                          <a:cs typeface="+mn-cs"/>
                        </a:rPr>
                        <a:t>Budget allocated across business units and currencies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0945918"/>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r>
                        <a:rPr lang="en-US" sz="1400" dirty="0">
                          <a:solidFill>
                            <a:schemeClr val="tx1"/>
                          </a:solidFill>
                        </a:rPr>
                        <a:t>Capital expense-driven investments are planned yearly and usually cover only basic maintenance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r>
                        <a:rPr lang="en-US" sz="1400" kern="1200" dirty="0">
                          <a:solidFill>
                            <a:schemeClr val="tx1"/>
                          </a:solidFill>
                          <a:latin typeface="+mn-lt"/>
                          <a:ea typeface="+mn-ea"/>
                          <a:cs typeface="+mn-cs"/>
                        </a:rPr>
                        <a:t>Capital expense-driven investments are planned yearly;  often include maintenance and refresh cycles of 3-5 years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0384439"/>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r>
                        <a:rPr lang="en-US" sz="1400" dirty="0">
                          <a:solidFill>
                            <a:schemeClr val="tx1"/>
                          </a:solidFill>
                        </a:rPr>
                        <a:t>Datacenter or third-party hosting providers with fewer than five datacenters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r>
                        <a:rPr lang="en-US" sz="1400" kern="1200" dirty="0">
                          <a:solidFill>
                            <a:schemeClr val="tx1"/>
                          </a:solidFill>
                          <a:latin typeface="+mn-lt"/>
                          <a:ea typeface="+mn-ea"/>
                          <a:cs typeface="+mn-cs"/>
                        </a:rPr>
                        <a:t>Datacenter or third-party hosting providers with more than five datacenters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830524"/>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r>
                        <a:rPr lang="en-US" sz="1400" dirty="0">
                          <a:solidFill>
                            <a:schemeClr val="tx1"/>
                          </a:solidFill>
                        </a:rPr>
                        <a:t>Networking includes no WAN; or 1-2 WAN providers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r>
                        <a:rPr lang="en-US" sz="1400" kern="1200" dirty="0">
                          <a:solidFill>
                            <a:schemeClr val="tx1"/>
                          </a:solidFill>
                          <a:latin typeface="+mn-lt"/>
                          <a:ea typeface="+mn-ea"/>
                          <a:cs typeface="+mn-cs"/>
                        </a:rPr>
                        <a:t>Networking includes complex network or global WAN</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3230233"/>
                  </a:ext>
                </a:extLst>
              </a:tr>
              <a:tr h="531501">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r>
                        <a:rPr lang="en-US" sz="1400" kern="1200" dirty="0">
                          <a:solidFill>
                            <a:schemeClr val="tx1"/>
                          </a:solidFill>
                          <a:latin typeface="+mn-lt"/>
                          <a:ea typeface="+mn-ea"/>
                          <a:cs typeface="+mn-cs"/>
                        </a:rPr>
                        <a:t>Identity is a single forest, single domain</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r>
                        <a:rPr lang="en-US" sz="1400" kern="1200" dirty="0">
                          <a:solidFill>
                            <a:schemeClr val="tx1"/>
                          </a:solidFill>
                          <a:latin typeface="+mn-lt"/>
                          <a:ea typeface="+mn-ea"/>
                          <a:cs typeface="+mn-cs"/>
                        </a:rPr>
                        <a:t>Identity consists of multiple forests, multiple domains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927270"/>
                  </a:ext>
                </a:extLst>
              </a:tr>
              <a:tr h="531501">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r>
                        <a:rPr lang="en-US" sz="1400" kern="1200" dirty="0">
                          <a:solidFill>
                            <a:schemeClr val="tx1"/>
                          </a:solidFill>
                          <a:latin typeface="+mn-lt"/>
                          <a:ea typeface="+mn-ea"/>
                          <a:cs typeface="+mn-cs"/>
                        </a:rPr>
                        <a:t>Cost Management (cloud accounting) </a:t>
                      </a:r>
                      <a:r>
                        <a:rPr lang="en-US" sz="1400" kern="1200" dirty="0" err="1">
                          <a:solidFill>
                            <a:schemeClr val="tx1"/>
                          </a:solidFill>
                          <a:latin typeface="+mn-lt"/>
                          <a:ea typeface="+mn-ea"/>
                          <a:cs typeface="+mn-cs"/>
                        </a:rPr>
                        <a:t>showback</a:t>
                      </a:r>
                      <a:r>
                        <a:rPr lang="en-US" sz="1400" kern="1200" dirty="0">
                          <a:solidFill>
                            <a:schemeClr val="tx1"/>
                          </a:solidFill>
                          <a:latin typeface="+mn-lt"/>
                          <a:ea typeface="+mn-ea"/>
                          <a:cs typeface="+mn-cs"/>
                        </a:rPr>
                        <a:t> model – billing is centralized through IT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r>
                        <a:rPr lang="en-US" sz="1400" kern="1200" dirty="0">
                          <a:solidFill>
                            <a:schemeClr val="tx1"/>
                          </a:solidFill>
                          <a:latin typeface="+mn-lt"/>
                          <a:ea typeface="+mn-ea"/>
                          <a:cs typeface="+mn-cs"/>
                        </a:rPr>
                        <a:t>Cost Management (cloud accounting) chargeback model – billing can be distributed through IT procurement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8843495"/>
                  </a:ext>
                </a:extLst>
              </a:tr>
              <a:tr h="714192">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r>
                        <a:rPr lang="en-US" sz="1400" dirty="0">
                          <a:solidFill>
                            <a:schemeClr val="tx1"/>
                          </a:solidFill>
                        </a:rPr>
                        <a:t>Security Baseline – protected data: company financial data and IP. Limited customer data. No third-party compliance requirements.</a:t>
                      </a: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r>
                        <a:rPr lang="en-US" sz="1400" kern="1200" dirty="0">
                          <a:solidFill>
                            <a:schemeClr val="tx1"/>
                          </a:solidFill>
                          <a:latin typeface="+mn-lt"/>
                          <a:ea typeface="+mn-ea"/>
                          <a:cs typeface="+mn-cs"/>
                        </a:rPr>
                        <a:t>Security Baseline (protected data) – Multiple collections of customers' financial and personal data</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9688977"/>
                  </a:ext>
                </a:extLst>
              </a:tr>
            </a:tbl>
          </a:graphicData>
        </a:graphic>
      </p:graphicFrame>
    </p:spTree>
    <p:extLst>
      <p:ext uri="{BB962C8B-B14F-4D97-AF65-F5344CB8AC3E}">
        <p14:creationId xmlns:p14="http://schemas.microsoft.com/office/powerpoint/2010/main" val="30780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Resources</a:t>
            </a:r>
            <a:br>
              <a:rPr lang="en-US" dirty="0"/>
            </a:br>
            <a:br>
              <a:rPr lang="en-US" dirty="0"/>
            </a:br>
            <a:endParaRPr lang="en-US" dirty="0"/>
          </a:p>
        </p:txBody>
      </p:sp>
      <p:sp>
        <p:nvSpPr>
          <p:cNvPr id="4" name="Text Placeholder 3">
            <a:extLst>
              <a:ext uri="{FF2B5EF4-FFF2-40B4-BE49-F238E27FC236}">
                <a16:creationId xmlns:a16="http://schemas.microsoft.com/office/drawing/2014/main" id="{2DB9278B-0472-42B1-83BC-BF07F085DA77}"/>
              </a:ext>
            </a:extLst>
          </p:cNvPr>
          <p:cNvSpPr>
            <a:spLocks noGrp="1"/>
          </p:cNvSpPr>
          <p:nvPr>
            <p:ph type="body" sz="quarter" idx="10"/>
          </p:nvPr>
        </p:nvSpPr>
        <p:spPr>
          <a:xfrm>
            <a:off x="455995" y="1922586"/>
            <a:ext cx="9384447" cy="283091"/>
          </a:xfrm>
        </p:spPr>
        <p:txBody>
          <a:bodyPr/>
          <a:lstStyle/>
          <a:p>
            <a:pPr marL="0" indent="0">
              <a:buNone/>
            </a:pPr>
            <a:r>
              <a:rPr lang="en-US" sz="1800" spc="0" dirty="0">
                <a:solidFill>
                  <a:schemeClr val="tx2"/>
                </a:solidFill>
              </a:rPr>
              <a:t>Learn more about the Microsoft Cloud Adoption Framework and cloud management.</a:t>
            </a:r>
          </a:p>
        </p:txBody>
      </p:sp>
      <p:sp>
        <p:nvSpPr>
          <p:cNvPr id="2" name="TextBox 1">
            <a:extLst>
              <a:ext uri="{FF2B5EF4-FFF2-40B4-BE49-F238E27FC236}">
                <a16:creationId xmlns:a16="http://schemas.microsoft.com/office/drawing/2014/main" id="{9AD5C26C-15B5-498F-93C6-F66E9FAE0A1A}"/>
              </a:ext>
            </a:extLst>
          </p:cNvPr>
          <p:cNvSpPr txBox="1"/>
          <p:nvPr/>
        </p:nvSpPr>
        <p:spPr>
          <a:xfrm>
            <a:off x="427038" y="2687170"/>
            <a:ext cx="7357912" cy="4001095"/>
          </a:xfrm>
          <a:prstGeom prst="rect">
            <a:avLst/>
          </a:prstGeom>
          <a:noFill/>
        </p:spPr>
        <p:txBody>
          <a:bodyPr wrap="none" lIns="182880" tIns="0" rIns="0" bIns="0" rtlCol="0">
            <a:spAutoFit/>
          </a:bodyPr>
          <a:lstStyle/>
          <a:p>
            <a:pPr>
              <a:spcAft>
                <a:spcPts val="2400"/>
              </a:spcAft>
              <a:buSzPct val="90000"/>
              <a:defRPr/>
            </a:pPr>
            <a:r>
              <a:rPr lang="en-IN" sz="1400" b="1" dirty="0">
                <a:solidFill>
                  <a:schemeClr val="tx1"/>
                </a:solidFill>
                <a:ea typeface="Segoe UI" pitchFamily="34" charset="0"/>
                <a:cs typeface="Segoe UI" pitchFamily="34" charset="0"/>
              </a:rPr>
              <a:t>Microsoft Cloud Adoption Framework for Azure: Documentation</a:t>
            </a:r>
            <a:br>
              <a:rPr lang="en-US" sz="1400" b="1" dirty="0">
                <a:latin typeface="Segoe UI"/>
                <a:ea typeface="Segoe UI" pitchFamily="34" charset="0"/>
                <a:cs typeface="Segoe UI" pitchFamily="34" charset="0"/>
              </a:rPr>
            </a:br>
            <a:r>
              <a:rPr lang="en-US" sz="1400" dirty="0">
                <a:solidFill>
                  <a:schemeClr val="tx2"/>
                </a:solidFill>
                <a:ea typeface="Segoe UI" pitchFamily="34" charset="0"/>
                <a:cs typeface="Segoe UI" pitchFamily="34" charset="0"/>
                <a:hlinkClick r:id="rId3">
                  <a:extLst>
                    <a:ext uri="{A12FA001-AC4F-418D-AE19-62706E023703}">
                      <ahyp:hlinkClr xmlns:ahyp="http://schemas.microsoft.com/office/drawing/2018/hyperlinkcolor" val="tx"/>
                    </a:ext>
                  </a:extLst>
                </a:hlinkClick>
              </a:rPr>
              <a:t>https://docs.microsoft.com/azure/cloud-adoption-framework/</a:t>
            </a:r>
            <a:r>
              <a:rPr lang="en-US" sz="1400" dirty="0">
                <a:solidFill>
                  <a:schemeClr val="tx2"/>
                </a:solidFill>
                <a:ea typeface="Segoe UI" pitchFamily="34" charset="0"/>
                <a:cs typeface="Segoe UI" pitchFamily="34" charset="0"/>
              </a:rPr>
              <a:t> </a:t>
            </a:r>
          </a:p>
          <a:p>
            <a:pPr>
              <a:spcAft>
                <a:spcPts val="2400"/>
              </a:spcAft>
              <a:buSzPct val="90000"/>
              <a:defRPr/>
            </a:pPr>
            <a:r>
              <a:rPr lang="en-IN" sz="1400" b="1" dirty="0">
                <a:solidFill>
                  <a:schemeClr val="tx1"/>
                </a:solidFill>
                <a:ea typeface="Segoe UI" pitchFamily="34" charset="0"/>
                <a:cs typeface="Segoe UI" pitchFamily="34" charset="0"/>
              </a:rPr>
              <a:t>Governance in the Cloud Adoption Framework</a:t>
            </a:r>
            <a:br>
              <a:rPr lang="en-IN" sz="1400" b="1" dirty="0">
                <a:solidFill>
                  <a:schemeClr val="tx1"/>
                </a:solidFill>
                <a:ea typeface="Segoe UI" pitchFamily="34" charset="0"/>
                <a:cs typeface="Segoe UI" pitchFamily="34" charset="0"/>
              </a:rPr>
            </a:br>
            <a:r>
              <a:rPr lang="en-US" sz="1400" dirty="0">
                <a:solidFill>
                  <a:srgbClr val="000000"/>
                </a:solidFill>
                <a:ea typeface="Segoe UI" pitchFamily="34" charset="0"/>
                <a:cs typeface="Segoe UI" pitchFamily="34" charset="0"/>
                <a:hlinkClick r:id="rId4"/>
              </a:rPr>
              <a:t>https://docs.microsoft.com/en-us/azure/cloud-adoption-framework/govern/methodology </a:t>
            </a:r>
            <a:endParaRPr lang="en-US" sz="1400" dirty="0">
              <a:solidFill>
                <a:schemeClr val="tx2"/>
              </a:solidFill>
              <a:ea typeface="Segoe UI" pitchFamily="34" charset="0"/>
              <a:cs typeface="Segoe UI" pitchFamily="34" charset="0"/>
              <a:hlinkClick r:id="rId4">
                <a:extLst>
                  <a:ext uri="{A12FA001-AC4F-418D-AE19-62706E023703}">
                    <ahyp:hlinkClr xmlns:ahyp="http://schemas.microsoft.com/office/drawing/2018/hyperlinkcolor" val="tx"/>
                  </a:ext>
                </a:extLst>
              </a:hlinkClick>
            </a:endParaRPr>
          </a:p>
          <a:p>
            <a:pPr>
              <a:spcAft>
                <a:spcPts val="2400"/>
              </a:spcAft>
              <a:buSzPct val="90000"/>
              <a:defRPr/>
            </a:pPr>
            <a:r>
              <a:rPr kumimoji="0" lang="en-IN" sz="1400" b="1"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Governance benchmark assessment</a:t>
            </a:r>
            <a:br>
              <a:rPr lang="en-US" sz="1400" b="1" dirty="0">
                <a:latin typeface="Segoe UI"/>
                <a:ea typeface="Segoe UI" pitchFamily="34" charset="0"/>
                <a:cs typeface="Segoe UI" pitchFamily="34" charset="0"/>
              </a:rPr>
            </a:br>
            <a:r>
              <a:rPr lang="en-US" sz="1400" dirty="0">
                <a:solidFill>
                  <a:schemeClr val="tx2"/>
                </a:solidFill>
                <a:hlinkClick r:id="rId5">
                  <a:extLst>
                    <a:ext uri="{A12FA001-AC4F-418D-AE19-62706E023703}">
                      <ahyp:hlinkClr xmlns:ahyp="http://schemas.microsoft.com/office/drawing/2018/hyperlinkcolor" val="tx"/>
                    </a:ext>
                  </a:extLst>
                </a:hlinkClick>
              </a:rPr>
              <a:t>aka.ms/adopt/assess/govern</a:t>
            </a:r>
            <a:endParaRPr lang="en-US" sz="1400" dirty="0">
              <a:solidFill>
                <a:schemeClr val="tx2"/>
              </a:solidFill>
            </a:endParaRPr>
          </a:p>
          <a:p>
            <a:pPr>
              <a:spcAft>
                <a:spcPts val="2400"/>
              </a:spcAft>
              <a:buSzPct val="90000"/>
              <a:defRPr/>
            </a:pPr>
            <a:r>
              <a:rPr lang="en-US" sz="1400" dirty="0">
                <a:solidFill>
                  <a:schemeClr val="tx2"/>
                </a:solidFill>
                <a:hlinkClick r:id="rId6"/>
              </a:rPr>
              <a:t>Azure Enablement show | Governance assessment </a:t>
            </a:r>
            <a:r>
              <a:rPr lang="en-US" sz="1400" dirty="0">
                <a:solidFill>
                  <a:schemeClr val="tx2"/>
                </a:solidFill>
              </a:rPr>
              <a:t>video</a:t>
            </a:r>
          </a:p>
          <a:p>
            <a:pPr>
              <a:spcAft>
                <a:spcPts val="2400"/>
              </a:spcAft>
              <a:buSzPct val="90000"/>
              <a:defRPr/>
            </a:pPr>
            <a:r>
              <a:rPr lang="en-US" sz="1400" b="1" dirty="0"/>
              <a:t>Microsoft learn Governance module </a:t>
            </a:r>
            <a:r>
              <a:rPr lang="en-US" sz="1400" dirty="0">
                <a:solidFill>
                  <a:schemeClr val="tx2"/>
                </a:solidFill>
              </a:rPr>
              <a:t>|  </a:t>
            </a:r>
            <a:r>
              <a:rPr lang="en-US" sz="1400" dirty="0">
                <a:solidFill>
                  <a:schemeClr val="tx2"/>
                </a:solidFill>
                <a:hlinkClick r:id="rId7"/>
              </a:rPr>
              <a:t>http://aka.ms/adopt/learn/govern</a:t>
            </a:r>
            <a:r>
              <a:rPr lang="en-US" sz="1400" dirty="0">
                <a:solidFill>
                  <a:schemeClr val="tx2"/>
                </a:solidFill>
              </a:rPr>
              <a:t> </a:t>
            </a:r>
          </a:p>
          <a:p>
            <a:pPr>
              <a:spcAft>
                <a:spcPts val="2400"/>
              </a:spcAft>
              <a:buSzPct val="90000"/>
              <a:defRPr/>
            </a:pPr>
            <a:endParaRPr lang="en-US" sz="1400" dirty="0">
              <a:solidFill>
                <a:schemeClr val="tx2"/>
              </a:solidFill>
            </a:endParaRPr>
          </a:p>
          <a:p>
            <a:pPr>
              <a:spcAft>
                <a:spcPts val="2400"/>
              </a:spcAft>
              <a:buSzPct val="90000"/>
              <a:defRPr/>
            </a:pPr>
            <a:endParaRPr lang="en-US" sz="1400" dirty="0">
              <a:solidFill>
                <a:schemeClr val="tx2"/>
              </a:solidFill>
            </a:endParaRPr>
          </a:p>
        </p:txBody>
      </p:sp>
    </p:spTree>
    <p:extLst>
      <p:ext uri="{BB962C8B-B14F-4D97-AF65-F5344CB8AC3E}">
        <p14:creationId xmlns:p14="http://schemas.microsoft.com/office/powerpoint/2010/main" val="738900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Thank you</a:t>
            </a:r>
          </a:p>
        </p:txBody>
      </p:sp>
    </p:spTree>
    <p:extLst>
      <p:ext uri="{BB962C8B-B14F-4D97-AF65-F5344CB8AC3E}">
        <p14:creationId xmlns:p14="http://schemas.microsoft.com/office/powerpoint/2010/main" val="21237979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1ED374C-1B9B-41F0-9F02-8AFC1DEB3F46}"/>
              </a:ext>
            </a:extLst>
          </p:cNvPr>
          <p:cNvSpPr>
            <a:spLocks noGrp="1"/>
          </p:cNvSpPr>
          <p:nvPr>
            <p:ph type="title"/>
          </p:nvPr>
        </p:nvSpPr>
        <p:spPr/>
        <p:txBody>
          <a:bodyPr/>
          <a:lstStyle/>
          <a:p>
            <a:r>
              <a:rPr lang="en-US" sz="4000" dirty="0"/>
              <a:t>Appendix</a:t>
            </a:r>
          </a:p>
        </p:txBody>
      </p:sp>
    </p:spTree>
    <p:extLst>
      <p:ext uri="{BB962C8B-B14F-4D97-AF65-F5344CB8AC3E}">
        <p14:creationId xmlns:p14="http://schemas.microsoft.com/office/powerpoint/2010/main" val="4321844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87EC22-2E4A-41A2-8467-F498D946A0BE}"/>
              </a:ext>
            </a:extLst>
          </p:cNvPr>
          <p:cNvSpPr>
            <a:spLocks noGrp="1"/>
          </p:cNvSpPr>
          <p:nvPr>
            <p:ph type="title"/>
          </p:nvPr>
        </p:nvSpPr>
        <p:spPr/>
        <p:txBody>
          <a:bodyPr/>
          <a:lstStyle/>
          <a:p>
            <a:r>
              <a:rPr lang="en-US" sz="2750" dirty="0"/>
              <a:t>Agenda</a:t>
            </a:r>
          </a:p>
        </p:txBody>
      </p:sp>
      <p:sp>
        <p:nvSpPr>
          <p:cNvPr id="8" name="Text Placeholder 7">
            <a:extLst>
              <a:ext uri="{FF2B5EF4-FFF2-40B4-BE49-F238E27FC236}">
                <a16:creationId xmlns:a16="http://schemas.microsoft.com/office/drawing/2014/main" id="{921E7999-BDE3-41B6-B708-986C624385F5}"/>
              </a:ext>
            </a:extLst>
          </p:cNvPr>
          <p:cNvSpPr>
            <a:spLocks noGrp="1"/>
          </p:cNvSpPr>
          <p:nvPr>
            <p:ph type="body" sz="quarter" idx="11"/>
          </p:nvPr>
        </p:nvSpPr>
        <p:spPr>
          <a:xfrm>
            <a:off x="2934586" y="1168942"/>
            <a:ext cx="9257414" cy="3786998"/>
          </a:xfrm>
        </p:spPr>
        <p:txBody>
          <a:bodyPr/>
          <a:lstStyle/>
          <a:p>
            <a:pPr>
              <a:spcAft>
                <a:spcPts val="1800"/>
              </a:spcAft>
            </a:pPr>
            <a:r>
              <a:rPr lang="en-US" sz="2400" dirty="0">
                <a:solidFill>
                  <a:schemeClr val="accent1"/>
                </a:solidFill>
              </a:rPr>
              <a:t>Governance methodology overview</a:t>
            </a:r>
          </a:p>
          <a:p>
            <a:pPr>
              <a:spcAft>
                <a:spcPts val="1800"/>
              </a:spcAft>
            </a:pPr>
            <a:r>
              <a:rPr lang="en-US" sz="2400" dirty="0">
                <a:solidFill>
                  <a:schemeClr val="accent1"/>
                </a:solidFill>
              </a:rPr>
              <a:t>Governance as actionable model </a:t>
            </a:r>
          </a:p>
          <a:p>
            <a:pPr>
              <a:spcAft>
                <a:spcPts val="1800"/>
              </a:spcAft>
            </a:pPr>
            <a:r>
              <a:rPr lang="en-US" sz="2400" dirty="0">
                <a:solidFill>
                  <a:schemeClr val="accent1"/>
                </a:solidFill>
              </a:rPr>
              <a:t>Defining your initial governance state</a:t>
            </a:r>
          </a:p>
          <a:p>
            <a:pPr>
              <a:spcAft>
                <a:spcPts val="1800"/>
              </a:spcAft>
            </a:pPr>
            <a:r>
              <a:rPr lang="en-US" sz="2400" dirty="0">
                <a:solidFill>
                  <a:schemeClr val="accent1"/>
                </a:solidFill>
              </a:rPr>
              <a:t>Take action</a:t>
            </a:r>
          </a:p>
          <a:p>
            <a:pPr>
              <a:spcAft>
                <a:spcPts val="1800"/>
              </a:spcAft>
            </a:pPr>
            <a:r>
              <a:rPr lang="en-US" sz="2400" dirty="0">
                <a:solidFill>
                  <a:schemeClr val="accent1"/>
                </a:solidFill>
              </a:rPr>
              <a:t>Resources</a:t>
            </a:r>
          </a:p>
          <a:p>
            <a:pPr>
              <a:spcAft>
                <a:spcPts val="1800"/>
              </a:spcAft>
            </a:pPr>
            <a:endParaRPr lang="en-US" sz="1400" dirty="0">
              <a:solidFill>
                <a:schemeClr val="accent1"/>
              </a:solidFill>
            </a:endParaRPr>
          </a:p>
        </p:txBody>
      </p:sp>
    </p:spTree>
    <p:extLst>
      <p:ext uri="{BB962C8B-B14F-4D97-AF65-F5344CB8AC3E}">
        <p14:creationId xmlns:p14="http://schemas.microsoft.com/office/powerpoint/2010/main" val="3975739752"/>
      </p:ext>
    </p:extLst>
  </p:cSld>
  <p:clrMapOvr>
    <a:overrideClrMapping bg1="dk1" tx1="lt1" bg2="dk2" tx2="lt2" accent1="accent1" accent2="accent2" accent3="accent3" accent4="accent4" accent5="accent5" accent6="accent6" hlink="hlink" folHlink="folHlink"/>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455995" y="620428"/>
            <a:ext cx="11306469" cy="795089"/>
          </a:xfrm>
        </p:spPr>
        <p:txBody>
          <a:bodyPr/>
          <a:lstStyle/>
          <a:p>
            <a:r>
              <a:rPr lang="en-US" dirty="0"/>
              <a:t>Sample policies:</a:t>
            </a:r>
            <a:br>
              <a:rPr lang="en-US" dirty="0"/>
            </a:br>
            <a:r>
              <a:rPr lang="en-US" dirty="0">
                <a:solidFill>
                  <a:schemeClr val="tx2"/>
                </a:solidFill>
              </a:rPr>
              <a:t>Cost management</a:t>
            </a:r>
          </a:p>
        </p:txBody>
      </p:sp>
      <p:sp>
        <p:nvSpPr>
          <p:cNvPr id="7" name="Text Placeholder 3">
            <a:extLst>
              <a:ext uri="{FF2B5EF4-FFF2-40B4-BE49-F238E27FC236}">
                <a16:creationId xmlns:a16="http://schemas.microsoft.com/office/drawing/2014/main" id="{299A8732-4491-441E-8533-589ADE2CA140}"/>
              </a:ext>
            </a:extLst>
          </p:cNvPr>
          <p:cNvSpPr>
            <a:spLocks noGrp="1"/>
          </p:cNvSpPr>
          <p:nvPr>
            <p:ph type="body" sz="quarter" idx="10"/>
          </p:nvPr>
        </p:nvSpPr>
        <p:spPr>
          <a:xfrm>
            <a:off x="455995" y="1922586"/>
            <a:ext cx="9384447" cy="2442207"/>
          </a:xfrm>
        </p:spPr>
        <p:txBody>
          <a:bodyPr/>
          <a:lstStyle/>
          <a:p>
            <a:r>
              <a:rPr lang="en-US" sz="1800" dirty="0"/>
              <a:t>Modify </a:t>
            </a:r>
            <a:r>
              <a:rPr lang="en-US" sz="1800" dirty="0" err="1"/>
              <a:t>CostCenter</a:t>
            </a:r>
            <a:r>
              <a:rPr lang="en-US" sz="1800" dirty="0"/>
              <a:t> Tag &amp; its value from Resource Group</a:t>
            </a:r>
          </a:p>
          <a:p>
            <a:r>
              <a:rPr lang="en-US" sz="1800" dirty="0"/>
              <a:t>Modify </a:t>
            </a:r>
            <a:r>
              <a:rPr lang="en-US" sz="1800" dirty="0" err="1"/>
              <a:t>CostCenter</a:t>
            </a:r>
            <a:r>
              <a:rPr lang="en-US" sz="1800" dirty="0"/>
              <a:t> Tag to Resource Groups</a:t>
            </a:r>
          </a:p>
          <a:p>
            <a:r>
              <a:rPr lang="en-US" sz="1800" dirty="0"/>
              <a:t>For tracking purposes, all assets must be assigned to an application owner within one of the core business functions.</a:t>
            </a:r>
          </a:p>
          <a:p>
            <a:r>
              <a:rPr lang="en-US" sz="1800" dirty="0"/>
              <a:t>When cost concerns arise, additional governance requirements will be established with the finance team.</a:t>
            </a:r>
          </a:p>
          <a:p>
            <a:r>
              <a:rPr lang="en-US" sz="1800" dirty="0"/>
              <a:t>Allowed Azure Region for Resources and Resource Groups​</a:t>
            </a:r>
          </a:p>
          <a:p>
            <a:r>
              <a:rPr lang="en-US" sz="1800" dirty="0"/>
              <a:t>Allowed Azure VM SKUs</a:t>
            </a:r>
          </a:p>
        </p:txBody>
      </p:sp>
      <p:grpSp>
        <p:nvGrpSpPr>
          <p:cNvPr id="12" name="Graphic 32">
            <a:extLst>
              <a:ext uri="{FF2B5EF4-FFF2-40B4-BE49-F238E27FC236}">
                <a16:creationId xmlns:a16="http://schemas.microsoft.com/office/drawing/2014/main" id="{C374E1AC-9B19-402A-AA9C-F0B4A1C02A5F}"/>
              </a:ext>
            </a:extLst>
          </p:cNvPr>
          <p:cNvGrpSpPr/>
          <p:nvPr/>
        </p:nvGrpSpPr>
        <p:grpSpPr>
          <a:xfrm>
            <a:off x="10502901" y="620428"/>
            <a:ext cx="1301542" cy="1301542"/>
            <a:chOff x="747414" y="4300405"/>
            <a:chExt cx="494289" cy="494289"/>
          </a:xfrm>
        </p:grpSpPr>
        <p:sp>
          <p:nvSpPr>
            <p:cNvPr id="13" name="Freeform: Shape 12">
              <a:extLst>
                <a:ext uri="{FF2B5EF4-FFF2-40B4-BE49-F238E27FC236}">
                  <a16:creationId xmlns:a16="http://schemas.microsoft.com/office/drawing/2014/main" id="{6BD1EE73-3CCA-411D-9AE8-2F17394ADDBF}"/>
                </a:ext>
              </a:extLst>
            </p:cNvPr>
            <p:cNvSpPr/>
            <p:nvPr/>
          </p:nvSpPr>
          <p:spPr>
            <a:xfrm>
              <a:off x="781434" y="4300405"/>
              <a:ext cx="213625" cy="146433"/>
            </a:xfrm>
            <a:custGeom>
              <a:avLst/>
              <a:gdLst>
                <a:gd name="connsiteX0" fmla="*/ 213162 w 213625"/>
                <a:gd name="connsiteY0" fmla="*/ 46417 h 146433"/>
                <a:gd name="connsiteX1" fmla="*/ 213626 w 213625"/>
                <a:gd name="connsiteY1" fmla="*/ 46417 h 146433"/>
                <a:gd name="connsiteX2" fmla="*/ 213626 w 213625"/>
                <a:gd name="connsiteY2" fmla="*/ 0 h 146433"/>
                <a:gd name="connsiteX3" fmla="*/ 0 w 213625"/>
                <a:gd name="connsiteY3" fmla="*/ 123572 h 146433"/>
                <a:gd name="connsiteX4" fmla="*/ 39505 w 213625"/>
                <a:gd name="connsiteY4" fmla="*/ 146433 h 146433"/>
                <a:gd name="connsiteX5" fmla="*/ 213162 w 213625"/>
                <a:gd name="connsiteY5" fmla="*/ 46417 h 14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433">
                  <a:moveTo>
                    <a:pt x="213162" y="46417"/>
                  </a:moveTo>
                  <a:cubicBezTo>
                    <a:pt x="213317" y="46417"/>
                    <a:pt x="213471" y="46417"/>
                    <a:pt x="213626" y="46417"/>
                  </a:cubicBezTo>
                  <a:lnTo>
                    <a:pt x="213626" y="0"/>
                  </a:lnTo>
                  <a:cubicBezTo>
                    <a:pt x="122877" y="0"/>
                    <a:pt x="45374" y="44834"/>
                    <a:pt x="0" y="123572"/>
                  </a:cubicBezTo>
                  <a:lnTo>
                    <a:pt x="39505" y="146433"/>
                  </a:lnTo>
                  <a:cubicBezTo>
                    <a:pt x="74259" y="86616"/>
                    <a:pt x="138980" y="46417"/>
                    <a:pt x="213162" y="46417"/>
                  </a:cubicBezTo>
                  <a:close/>
                </a:path>
              </a:pathLst>
            </a:custGeom>
            <a:solidFill>
              <a:srgbClr val="54C8E8"/>
            </a:solidFill>
            <a:ln w="379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3FF8ED8-08FD-44D7-986F-066817C692E0}"/>
                </a:ext>
              </a:extLst>
            </p:cNvPr>
            <p:cNvSpPr/>
            <p:nvPr/>
          </p:nvSpPr>
          <p:spPr>
            <a:xfrm>
              <a:off x="747404" y="4423977"/>
              <a:ext cx="73535" cy="247144"/>
            </a:xfrm>
            <a:custGeom>
              <a:avLst/>
              <a:gdLst>
                <a:gd name="connsiteX0" fmla="*/ 46388 w 73535"/>
                <a:gd name="connsiteY0" fmla="*/ 123649 h 247144"/>
                <a:gd name="connsiteX1" fmla="*/ 73535 w 73535"/>
                <a:gd name="connsiteY1" fmla="*/ 22861 h 247144"/>
                <a:gd name="connsiteX2" fmla="*/ 34031 w 73535"/>
                <a:gd name="connsiteY2" fmla="*/ 0 h 247144"/>
                <a:gd name="connsiteX3" fmla="*/ 34031 w 73535"/>
                <a:gd name="connsiteY3" fmla="*/ 247145 h 247144"/>
                <a:gd name="connsiteX4" fmla="*/ 73458 w 73535"/>
                <a:gd name="connsiteY4" fmla="*/ 224322 h 247144"/>
                <a:gd name="connsiteX5" fmla="*/ 46388 w 73535"/>
                <a:gd name="connsiteY5" fmla="*/ 123649 h 2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35" h="247144">
                  <a:moveTo>
                    <a:pt x="46388" y="123649"/>
                  </a:moveTo>
                  <a:cubicBezTo>
                    <a:pt x="46388" y="86887"/>
                    <a:pt x="56312" y="52480"/>
                    <a:pt x="73535" y="22861"/>
                  </a:cubicBezTo>
                  <a:lnTo>
                    <a:pt x="34031" y="0"/>
                  </a:lnTo>
                  <a:cubicBezTo>
                    <a:pt x="-11344" y="78739"/>
                    <a:pt x="-11344" y="168406"/>
                    <a:pt x="34031" y="247145"/>
                  </a:cubicBezTo>
                  <a:lnTo>
                    <a:pt x="73458" y="224322"/>
                  </a:lnTo>
                  <a:cubicBezTo>
                    <a:pt x="56274" y="194742"/>
                    <a:pt x="46388" y="160335"/>
                    <a:pt x="46388" y="123649"/>
                  </a:cubicBezTo>
                  <a:close/>
                </a:path>
              </a:pathLst>
            </a:custGeom>
            <a:solidFill>
              <a:schemeClr val="accent5"/>
            </a:solidFill>
            <a:ln w="379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3A2131D-7C4E-4D11-86E0-E4921F0FEA70}"/>
                </a:ext>
              </a:extLst>
            </p:cNvPr>
            <p:cNvSpPr/>
            <p:nvPr/>
          </p:nvSpPr>
          <p:spPr>
            <a:xfrm>
              <a:off x="781434" y="4648299"/>
              <a:ext cx="213625" cy="146394"/>
            </a:xfrm>
            <a:custGeom>
              <a:avLst/>
              <a:gdLst>
                <a:gd name="connsiteX0" fmla="*/ 213162 w 213625"/>
                <a:gd name="connsiteY0" fmla="*/ 100132 h 146394"/>
                <a:gd name="connsiteX1" fmla="*/ 39466 w 213625"/>
                <a:gd name="connsiteY1" fmla="*/ 0 h 146394"/>
                <a:gd name="connsiteX2" fmla="*/ 0 w 213625"/>
                <a:gd name="connsiteY2" fmla="*/ 22822 h 146394"/>
                <a:gd name="connsiteX3" fmla="*/ 213626 w 213625"/>
                <a:gd name="connsiteY3" fmla="*/ 146395 h 146394"/>
                <a:gd name="connsiteX4" fmla="*/ 213626 w 213625"/>
                <a:gd name="connsiteY4" fmla="*/ 100094 h 146394"/>
                <a:gd name="connsiteX5" fmla="*/ 213162 w 213625"/>
                <a:gd name="connsiteY5" fmla="*/ 100132 h 1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394">
                  <a:moveTo>
                    <a:pt x="213162" y="100132"/>
                  </a:moveTo>
                  <a:cubicBezTo>
                    <a:pt x="138980" y="100132"/>
                    <a:pt x="74221" y="59855"/>
                    <a:pt x="39466" y="0"/>
                  </a:cubicBezTo>
                  <a:lnTo>
                    <a:pt x="0" y="22822"/>
                  </a:lnTo>
                  <a:cubicBezTo>
                    <a:pt x="45374" y="101561"/>
                    <a:pt x="122877" y="146395"/>
                    <a:pt x="213626" y="146395"/>
                  </a:cubicBezTo>
                  <a:lnTo>
                    <a:pt x="213626" y="100094"/>
                  </a:lnTo>
                  <a:cubicBezTo>
                    <a:pt x="213471" y="100094"/>
                    <a:pt x="213317" y="100132"/>
                    <a:pt x="213162" y="100132"/>
                  </a:cubicBezTo>
                  <a:close/>
                </a:path>
              </a:pathLst>
            </a:custGeom>
            <a:solidFill>
              <a:schemeClr val="tx2"/>
            </a:solidFill>
            <a:ln w="379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F08D707-C9B8-451D-AE01-DE1C300D4C0D}"/>
                </a:ext>
              </a:extLst>
            </p:cNvPr>
            <p:cNvSpPr/>
            <p:nvPr/>
          </p:nvSpPr>
          <p:spPr>
            <a:xfrm>
              <a:off x="995060" y="4300405"/>
              <a:ext cx="246642" cy="494289"/>
            </a:xfrm>
            <a:custGeom>
              <a:avLst/>
              <a:gdLst>
                <a:gd name="connsiteX0" fmla="*/ 0 w 246642"/>
                <a:gd name="connsiteY0" fmla="*/ 0 h 494289"/>
                <a:gd name="connsiteX1" fmla="*/ 0 w 246642"/>
                <a:gd name="connsiteY1" fmla="*/ 46417 h 494289"/>
                <a:gd name="connsiteX2" fmla="*/ 200342 w 246642"/>
                <a:gd name="connsiteY2" fmla="*/ 247222 h 494289"/>
                <a:gd name="connsiteX3" fmla="*/ 0 w 246642"/>
                <a:gd name="connsiteY3" fmla="*/ 448027 h 494289"/>
                <a:gd name="connsiteX4" fmla="*/ 0 w 246642"/>
                <a:gd name="connsiteY4" fmla="*/ 494289 h 494289"/>
                <a:gd name="connsiteX5" fmla="*/ 246643 w 246642"/>
                <a:gd name="connsiteY5" fmla="*/ 247145 h 494289"/>
                <a:gd name="connsiteX6" fmla="*/ 0 w 246642"/>
                <a:gd name="connsiteY6" fmla="*/ 0 h 4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642" h="494289">
                  <a:moveTo>
                    <a:pt x="0" y="0"/>
                  </a:moveTo>
                  <a:lnTo>
                    <a:pt x="0" y="46417"/>
                  </a:lnTo>
                  <a:cubicBezTo>
                    <a:pt x="110674" y="46687"/>
                    <a:pt x="200342" y="136470"/>
                    <a:pt x="200342" y="247222"/>
                  </a:cubicBezTo>
                  <a:cubicBezTo>
                    <a:pt x="200342" y="357973"/>
                    <a:pt x="110674" y="447756"/>
                    <a:pt x="0" y="448027"/>
                  </a:cubicBezTo>
                  <a:lnTo>
                    <a:pt x="0" y="494289"/>
                  </a:lnTo>
                  <a:cubicBezTo>
                    <a:pt x="136200" y="494289"/>
                    <a:pt x="246643" y="383653"/>
                    <a:pt x="246643" y="247145"/>
                  </a:cubicBezTo>
                  <a:cubicBezTo>
                    <a:pt x="246643" y="110636"/>
                    <a:pt x="136200" y="0"/>
                    <a:pt x="0" y="0"/>
                  </a:cubicBezTo>
                  <a:close/>
                </a:path>
              </a:pathLst>
            </a:custGeom>
            <a:solidFill>
              <a:schemeClr val="tx2"/>
            </a:solidFill>
            <a:ln w="379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F29FEB6-9053-4F8C-94E6-124558DE86A1}"/>
                </a:ext>
              </a:extLst>
            </p:cNvPr>
            <p:cNvSpPr/>
            <p:nvPr/>
          </p:nvSpPr>
          <p:spPr>
            <a:xfrm>
              <a:off x="932772" y="4429846"/>
              <a:ext cx="123572" cy="235405"/>
            </a:xfrm>
            <a:custGeom>
              <a:avLst/>
              <a:gdLst>
                <a:gd name="connsiteX0" fmla="*/ 123572 w 123572"/>
                <a:gd name="connsiteY0" fmla="*/ 157168 h 235405"/>
                <a:gd name="connsiteX1" fmla="*/ 110134 w 123572"/>
                <a:gd name="connsiteY1" fmla="*/ 191537 h 235405"/>
                <a:gd name="connsiteX2" fmla="*/ 70938 w 123572"/>
                <a:gd name="connsiteY2" fmla="*/ 207486 h 235405"/>
                <a:gd name="connsiteX3" fmla="*/ 70938 w 123572"/>
                <a:gd name="connsiteY3" fmla="*/ 235405 h 235405"/>
                <a:gd name="connsiteX4" fmla="*/ 52132 w 123572"/>
                <a:gd name="connsiteY4" fmla="*/ 235405 h 235405"/>
                <a:gd name="connsiteX5" fmla="*/ 52132 w 123572"/>
                <a:gd name="connsiteY5" fmla="*/ 208258 h 235405"/>
                <a:gd name="connsiteX6" fmla="*/ 3475 w 123572"/>
                <a:gd name="connsiteY6" fmla="*/ 196403 h 235405"/>
                <a:gd name="connsiteX7" fmla="*/ 3475 w 123572"/>
                <a:gd name="connsiteY7" fmla="*/ 160760 h 235405"/>
                <a:gd name="connsiteX8" fmla="*/ 25680 w 123572"/>
                <a:gd name="connsiteY8" fmla="*/ 171765 h 235405"/>
                <a:gd name="connsiteX9" fmla="*/ 52132 w 123572"/>
                <a:gd name="connsiteY9" fmla="*/ 177867 h 235405"/>
                <a:gd name="connsiteX10" fmla="*/ 52132 w 123572"/>
                <a:gd name="connsiteY10" fmla="*/ 131025 h 235405"/>
                <a:gd name="connsiteX11" fmla="*/ 11855 w 123572"/>
                <a:gd name="connsiteY11" fmla="*/ 107933 h 235405"/>
                <a:gd name="connsiteX12" fmla="*/ 0 w 123572"/>
                <a:gd name="connsiteY12" fmla="*/ 74916 h 235405"/>
                <a:gd name="connsiteX13" fmla="*/ 14558 w 123572"/>
                <a:gd name="connsiteY13" fmla="*/ 40354 h 235405"/>
                <a:gd name="connsiteX14" fmla="*/ 52132 w 123572"/>
                <a:gd name="connsiteY14" fmla="*/ 23942 h 235405"/>
                <a:gd name="connsiteX15" fmla="*/ 52132 w 123572"/>
                <a:gd name="connsiteY15" fmla="*/ 0 h 235405"/>
                <a:gd name="connsiteX16" fmla="*/ 70938 w 123572"/>
                <a:gd name="connsiteY16" fmla="*/ 0 h 235405"/>
                <a:gd name="connsiteX17" fmla="*/ 70938 w 123572"/>
                <a:gd name="connsiteY17" fmla="*/ 23440 h 235405"/>
                <a:gd name="connsiteX18" fmla="*/ 111485 w 123572"/>
                <a:gd name="connsiteY18" fmla="*/ 32206 h 235405"/>
                <a:gd name="connsiteX19" fmla="*/ 111485 w 123572"/>
                <a:gd name="connsiteY19" fmla="*/ 66961 h 235405"/>
                <a:gd name="connsiteX20" fmla="*/ 70938 w 123572"/>
                <a:gd name="connsiteY20" fmla="*/ 53561 h 235405"/>
                <a:gd name="connsiteX21" fmla="*/ 70938 w 123572"/>
                <a:gd name="connsiteY21" fmla="*/ 102333 h 235405"/>
                <a:gd name="connsiteX22" fmla="*/ 111485 w 123572"/>
                <a:gd name="connsiteY22" fmla="*/ 125503 h 235405"/>
                <a:gd name="connsiteX23" fmla="*/ 123572 w 123572"/>
                <a:gd name="connsiteY23" fmla="*/ 157168 h 235405"/>
                <a:gd name="connsiteX24" fmla="*/ 52132 w 123572"/>
                <a:gd name="connsiteY24" fmla="*/ 94842 h 235405"/>
                <a:gd name="connsiteX25" fmla="*/ 52132 w 123572"/>
                <a:gd name="connsiteY25" fmla="*/ 54063 h 235405"/>
                <a:gd name="connsiteX26" fmla="*/ 34253 w 123572"/>
                <a:gd name="connsiteY26" fmla="*/ 72715 h 235405"/>
                <a:gd name="connsiteX27" fmla="*/ 52132 w 123572"/>
                <a:gd name="connsiteY27" fmla="*/ 94842 h 235405"/>
                <a:gd name="connsiteX28" fmla="*/ 89320 w 123572"/>
                <a:gd name="connsiteY28" fmla="*/ 158945 h 235405"/>
                <a:gd name="connsiteX29" fmla="*/ 70900 w 123572"/>
                <a:gd name="connsiteY29" fmla="*/ 138362 h 235405"/>
                <a:gd name="connsiteX30" fmla="*/ 70900 w 123572"/>
                <a:gd name="connsiteY30" fmla="*/ 177365 h 235405"/>
                <a:gd name="connsiteX31" fmla="*/ 89320 w 123572"/>
                <a:gd name="connsiteY31" fmla="*/ 158945 h 23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572" h="235405">
                  <a:moveTo>
                    <a:pt x="123572" y="157168"/>
                  </a:moveTo>
                  <a:cubicBezTo>
                    <a:pt x="123572" y="171418"/>
                    <a:pt x="119093" y="182887"/>
                    <a:pt x="110134" y="191537"/>
                  </a:cubicBezTo>
                  <a:cubicBezTo>
                    <a:pt x="101175" y="200226"/>
                    <a:pt x="88084" y="205516"/>
                    <a:pt x="70938" y="207486"/>
                  </a:cubicBezTo>
                  <a:lnTo>
                    <a:pt x="70938" y="235405"/>
                  </a:lnTo>
                  <a:lnTo>
                    <a:pt x="52132" y="235405"/>
                  </a:lnTo>
                  <a:lnTo>
                    <a:pt x="52132" y="208258"/>
                  </a:lnTo>
                  <a:cubicBezTo>
                    <a:pt x="34446" y="208103"/>
                    <a:pt x="18227" y="204126"/>
                    <a:pt x="3475" y="196403"/>
                  </a:cubicBezTo>
                  <a:lnTo>
                    <a:pt x="3475" y="160760"/>
                  </a:lnTo>
                  <a:cubicBezTo>
                    <a:pt x="8109" y="164544"/>
                    <a:pt x="15524" y="168213"/>
                    <a:pt x="25680" y="171765"/>
                  </a:cubicBezTo>
                  <a:cubicBezTo>
                    <a:pt x="35836" y="175318"/>
                    <a:pt x="44679" y="177365"/>
                    <a:pt x="52132" y="177867"/>
                  </a:cubicBezTo>
                  <a:lnTo>
                    <a:pt x="52132" y="131025"/>
                  </a:lnTo>
                  <a:cubicBezTo>
                    <a:pt x="33171" y="123997"/>
                    <a:pt x="19733" y="116274"/>
                    <a:pt x="11855" y="107933"/>
                  </a:cubicBezTo>
                  <a:cubicBezTo>
                    <a:pt x="3939" y="99553"/>
                    <a:pt x="0" y="88547"/>
                    <a:pt x="0" y="74916"/>
                  </a:cubicBezTo>
                  <a:cubicBezTo>
                    <a:pt x="0" y="61284"/>
                    <a:pt x="4866" y="49738"/>
                    <a:pt x="14558" y="40354"/>
                  </a:cubicBezTo>
                  <a:cubicBezTo>
                    <a:pt x="24251" y="30970"/>
                    <a:pt x="36801" y="25487"/>
                    <a:pt x="52132" y="23942"/>
                  </a:cubicBezTo>
                  <a:lnTo>
                    <a:pt x="52132" y="0"/>
                  </a:lnTo>
                  <a:lnTo>
                    <a:pt x="70938" y="0"/>
                  </a:lnTo>
                  <a:lnTo>
                    <a:pt x="70938" y="23440"/>
                  </a:lnTo>
                  <a:cubicBezTo>
                    <a:pt x="89049" y="24290"/>
                    <a:pt x="102565" y="27225"/>
                    <a:pt x="111485" y="32206"/>
                  </a:cubicBezTo>
                  <a:lnTo>
                    <a:pt x="111485" y="66961"/>
                  </a:lnTo>
                  <a:cubicBezTo>
                    <a:pt x="99553" y="59739"/>
                    <a:pt x="86037" y="55299"/>
                    <a:pt x="70938" y="53561"/>
                  </a:cubicBezTo>
                  <a:lnTo>
                    <a:pt x="70938" y="102333"/>
                  </a:lnTo>
                  <a:cubicBezTo>
                    <a:pt x="89899" y="109207"/>
                    <a:pt x="103415" y="116930"/>
                    <a:pt x="111485" y="125503"/>
                  </a:cubicBezTo>
                  <a:cubicBezTo>
                    <a:pt x="119556" y="134076"/>
                    <a:pt x="123572" y="144618"/>
                    <a:pt x="123572" y="157168"/>
                  </a:cubicBezTo>
                  <a:close/>
                  <a:moveTo>
                    <a:pt x="52132" y="94842"/>
                  </a:moveTo>
                  <a:lnTo>
                    <a:pt x="52132" y="54063"/>
                  </a:lnTo>
                  <a:cubicBezTo>
                    <a:pt x="40200" y="56225"/>
                    <a:pt x="34253" y="62443"/>
                    <a:pt x="34253" y="72715"/>
                  </a:cubicBezTo>
                  <a:cubicBezTo>
                    <a:pt x="34253" y="81712"/>
                    <a:pt x="40200" y="89088"/>
                    <a:pt x="52132" y="94842"/>
                  </a:cubicBezTo>
                  <a:close/>
                  <a:moveTo>
                    <a:pt x="89320" y="158945"/>
                  </a:moveTo>
                  <a:cubicBezTo>
                    <a:pt x="89320" y="150604"/>
                    <a:pt x="83180" y="143769"/>
                    <a:pt x="70900" y="138362"/>
                  </a:cubicBezTo>
                  <a:lnTo>
                    <a:pt x="70900" y="177365"/>
                  </a:lnTo>
                  <a:cubicBezTo>
                    <a:pt x="83180" y="175395"/>
                    <a:pt x="89320" y="169255"/>
                    <a:pt x="89320" y="158945"/>
                  </a:cubicBezTo>
                  <a:close/>
                </a:path>
              </a:pathLst>
            </a:custGeom>
            <a:solidFill>
              <a:srgbClr val="0075C9"/>
            </a:solidFill>
            <a:ln w="3795" cap="flat">
              <a:noFill/>
              <a:prstDash val="solid"/>
              <a:miter/>
            </a:ln>
          </p:spPr>
          <p:txBody>
            <a:bodyPr rtlCol="0" anchor="ctr"/>
            <a:lstStyle/>
            <a:p>
              <a:endParaRPr lang="en-US"/>
            </a:p>
          </p:txBody>
        </p:sp>
      </p:grpSp>
    </p:spTree>
    <p:extLst>
      <p:ext uri="{BB962C8B-B14F-4D97-AF65-F5344CB8AC3E}">
        <p14:creationId xmlns:p14="http://schemas.microsoft.com/office/powerpoint/2010/main" val="2547980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455995" y="620428"/>
            <a:ext cx="11306469" cy="795089"/>
          </a:xfrm>
        </p:spPr>
        <p:txBody>
          <a:bodyPr/>
          <a:lstStyle/>
          <a:p>
            <a:r>
              <a:rPr lang="en-US" dirty="0"/>
              <a:t>Sample policies:</a:t>
            </a:r>
            <a:br>
              <a:rPr lang="en-US" dirty="0"/>
            </a:br>
            <a:r>
              <a:rPr lang="en-US" dirty="0">
                <a:solidFill>
                  <a:schemeClr val="tx2"/>
                </a:solidFill>
              </a:rPr>
              <a:t>Security baseline</a:t>
            </a:r>
            <a:endParaRPr lang="en-US" dirty="0"/>
          </a:p>
        </p:txBody>
      </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10"/>
          </p:nvPr>
        </p:nvSpPr>
        <p:spPr>
          <a:xfrm>
            <a:off x="455995" y="1922586"/>
            <a:ext cx="9384447" cy="3981090"/>
          </a:xfrm>
        </p:spPr>
        <p:txBody>
          <a:bodyPr/>
          <a:lstStyle/>
          <a:p>
            <a:r>
              <a:rPr lang="en-US" sz="1800" dirty="0"/>
              <a:t>All deployed assets must be categorized by criticality and data classification. </a:t>
            </a:r>
          </a:p>
          <a:p>
            <a:r>
              <a:rPr lang="en-US" sz="1800" dirty="0"/>
              <a:t>All protected data must be encrypted when at rest.</a:t>
            </a:r>
          </a:p>
          <a:p>
            <a:r>
              <a:rPr lang="en-US" sz="1800" dirty="0"/>
              <a:t>Network subnets containing protected data must be isolated from any other subnets. Network traffic between protected data subnets is to be audited regularly.</a:t>
            </a:r>
          </a:p>
          <a:p>
            <a:r>
              <a:rPr lang="en-US" sz="1800" dirty="0"/>
              <a:t>All connections between the on-premises and cloud networks must take place either through a secure encrypted VPN connection or a dedicated private WAN link.</a:t>
            </a:r>
          </a:p>
          <a:p>
            <a:r>
              <a:rPr lang="en-US" sz="1800" dirty="0"/>
              <a:t>No public facing web site backed by IaaS should be exposed to the internet without DDoS.</a:t>
            </a:r>
          </a:p>
          <a:p>
            <a:r>
              <a:rPr lang="en-US" sz="1800" dirty="0"/>
              <a:t>Governance tooling must audit and enforce network configuration requirements defined by the Security Baseline team.</a:t>
            </a:r>
          </a:p>
          <a:p>
            <a:r>
              <a:rPr lang="en-US" sz="1800" dirty="0"/>
              <a:t>Trends and potential exploits that could affect cloud deployments should be reviewed regularly by the security team to provide updates to Security Baseline tooling used in the cloud..</a:t>
            </a:r>
          </a:p>
        </p:txBody>
      </p:sp>
      <p:grpSp>
        <p:nvGrpSpPr>
          <p:cNvPr id="6" name="Group 5">
            <a:extLst>
              <a:ext uri="{FF2B5EF4-FFF2-40B4-BE49-F238E27FC236}">
                <a16:creationId xmlns:a16="http://schemas.microsoft.com/office/drawing/2014/main" id="{081E8E08-24BD-43CC-8DFF-B609BDA90D75}"/>
              </a:ext>
            </a:extLst>
          </p:cNvPr>
          <p:cNvGrpSpPr/>
          <p:nvPr/>
        </p:nvGrpSpPr>
        <p:grpSpPr>
          <a:xfrm>
            <a:off x="10642601" y="691760"/>
            <a:ext cx="1038710" cy="1244041"/>
            <a:chOff x="3102115" y="3813045"/>
            <a:chExt cx="402957" cy="482498"/>
          </a:xfrm>
        </p:grpSpPr>
        <p:sp>
          <p:nvSpPr>
            <p:cNvPr id="7" name="Rectangle: Top Corners Rounded 6">
              <a:extLst>
                <a:ext uri="{FF2B5EF4-FFF2-40B4-BE49-F238E27FC236}">
                  <a16:creationId xmlns:a16="http://schemas.microsoft.com/office/drawing/2014/main" id="{83E2DDE9-C4E3-4D91-90C0-F89FD93A6B49}"/>
                </a:ext>
              </a:extLst>
            </p:cNvPr>
            <p:cNvSpPr/>
            <p:nvPr/>
          </p:nvSpPr>
          <p:spPr bwMode="auto">
            <a:xfrm>
              <a:off x="3183649" y="3813045"/>
              <a:ext cx="239888" cy="278892"/>
            </a:xfrm>
            <a:prstGeom prst="round2SameRect">
              <a:avLst>
                <a:gd name="adj1" fmla="val 50000"/>
                <a:gd name="adj2" fmla="val 0"/>
              </a:avLst>
            </a:prstGeom>
            <a:noFill/>
            <a:ln w="1079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E487DBF2-23D5-4EB4-9218-5F27059D58AF}"/>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endParaRPr lang="en-US"/>
            </a:p>
          </p:txBody>
        </p:sp>
        <p:grpSp>
          <p:nvGrpSpPr>
            <p:cNvPr id="9" name="Graphic 35">
              <a:extLst>
                <a:ext uri="{FF2B5EF4-FFF2-40B4-BE49-F238E27FC236}">
                  <a16:creationId xmlns:a16="http://schemas.microsoft.com/office/drawing/2014/main" id="{590A7D75-F63E-46C8-BBD6-9323149343BB}"/>
                </a:ext>
              </a:extLst>
            </p:cNvPr>
            <p:cNvGrpSpPr/>
            <p:nvPr/>
          </p:nvGrpSpPr>
          <p:grpSpPr>
            <a:xfrm>
              <a:off x="3257098" y="4078024"/>
              <a:ext cx="92990" cy="155525"/>
              <a:chOff x="3407034" y="4465249"/>
              <a:chExt cx="92990" cy="155525"/>
            </a:xfrm>
            <a:solidFill>
              <a:srgbClr val="0075C9"/>
            </a:solidFill>
          </p:grpSpPr>
          <p:sp>
            <p:nvSpPr>
              <p:cNvPr id="10" name="Freeform: Shape 9">
                <a:extLst>
                  <a:ext uri="{FF2B5EF4-FFF2-40B4-BE49-F238E27FC236}">
                    <a16:creationId xmlns:a16="http://schemas.microsoft.com/office/drawing/2014/main" id="{4826B123-3DC9-4DA7-BFBA-ABDF651F09DE}"/>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442757B-D7F9-40E6-AC89-F7EA282AB5BD}"/>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815247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455995" y="620428"/>
            <a:ext cx="11306469" cy="1192634"/>
          </a:xfrm>
        </p:spPr>
        <p:txBody>
          <a:bodyPr/>
          <a:lstStyle/>
          <a:p>
            <a:r>
              <a:rPr lang="en-US" dirty="0"/>
              <a:t>Sample policies:</a:t>
            </a:r>
            <a:br>
              <a:rPr lang="en-US" dirty="0"/>
            </a:br>
            <a:r>
              <a:rPr lang="en-US" dirty="0">
                <a:solidFill>
                  <a:schemeClr val="tx2"/>
                </a:solidFill>
              </a:rPr>
              <a:t>Resource consistency</a:t>
            </a:r>
            <a:br>
              <a:rPr lang="en-US" dirty="0"/>
            </a:br>
            <a:endParaRPr lang="en-US" dirty="0"/>
          </a:p>
        </p:txBody>
      </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10"/>
          </p:nvPr>
        </p:nvSpPr>
        <p:spPr>
          <a:xfrm>
            <a:off x="455995" y="1922586"/>
            <a:ext cx="9384447" cy="3365537"/>
          </a:xfrm>
        </p:spPr>
        <p:txBody>
          <a:bodyPr/>
          <a:lstStyle/>
          <a:p>
            <a:r>
              <a:rPr lang="en-US" sz="1800" dirty="0"/>
              <a:t>All deployed assets must be categorized by criticality and data classification.</a:t>
            </a:r>
          </a:p>
          <a:p>
            <a:r>
              <a:rPr lang="en-US" sz="1800" dirty="0"/>
              <a:t>Subnets containing mission-critical applications must be protected by a firewall solution capable of detecting intrusions and responding to attacks.</a:t>
            </a:r>
          </a:p>
          <a:p>
            <a:r>
              <a:rPr lang="en-US" sz="1800" dirty="0"/>
              <a:t>Governance tooling must audit and enforce network configuration requirements defined by the Security Management team.</a:t>
            </a:r>
          </a:p>
          <a:p>
            <a:r>
              <a:rPr lang="en-US" sz="1800" dirty="0"/>
              <a:t>Governance tooling must validate that all assets related to mission-critical apps or protected data are included in monitoring for resource depletion and optimization.</a:t>
            </a:r>
          </a:p>
          <a:p>
            <a:r>
              <a:rPr lang="en-US" sz="1800" dirty="0"/>
              <a:t>Governance tooling must validate that the appropriate level of logging data is being collected for all mission-critical applications or protected data.</a:t>
            </a:r>
          </a:p>
          <a:p>
            <a:r>
              <a:rPr lang="en-US" sz="1800" dirty="0"/>
              <a:t>Governance process must validate that backup, recovery, and SLA adherence are properly implemented for mission-critical applications and protected data.</a:t>
            </a:r>
          </a:p>
        </p:txBody>
      </p:sp>
      <p:grpSp>
        <p:nvGrpSpPr>
          <p:cNvPr id="6" name="Graphic 39">
            <a:extLst>
              <a:ext uri="{FF2B5EF4-FFF2-40B4-BE49-F238E27FC236}">
                <a16:creationId xmlns:a16="http://schemas.microsoft.com/office/drawing/2014/main" id="{415FBF6C-A9E5-47E2-8273-46D7C1783B85}"/>
              </a:ext>
            </a:extLst>
          </p:cNvPr>
          <p:cNvGrpSpPr/>
          <p:nvPr/>
        </p:nvGrpSpPr>
        <p:grpSpPr>
          <a:xfrm>
            <a:off x="10680700" y="620428"/>
            <a:ext cx="942123" cy="1101551"/>
            <a:chOff x="5527428" y="4748877"/>
            <a:chExt cx="685800" cy="838200"/>
          </a:xfrm>
        </p:grpSpPr>
        <p:sp>
          <p:nvSpPr>
            <p:cNvPr id="7" name="Freeform: Shape 6">
              <a:extLst>
                <a:ext uri="{FF2B5EF4-FFF2-40B4-BE49-F238E27FC236}">
                  <a16:creationId xmlns:a16="http://schemas.microsoft.com/office/drawing/2014/main" id="{D7B0F578-EBD8-4457-A488-81F9FBA05A09}"/>
                </a:ext>
              </a:extLst>
            </p:cNvPr>
            <p:cNvSpPr/>
            <p:nvPr/>
          </p:nvSpPr>
          <p:spPr>
            <a:xfrm>
              <a:off x="5527428" y="5320377"/>
              <a:ext cx="114300" cy="266700"/>
            </a:xfrm>
            <a:custGeom>
              <a:avLst/>
              <a:gdLst>
                <a:gd name="connsiteX0" fmla="*/ 0 w 114300"/>
                <a:gd name="connsiteY0" fmla="*/ 0 h 266700"/>
                <a:gd name="connsiteX1" fmla="*/ 114300 w 114300"/>
                <a:gd name="connsiteY1" fmla="*/ 0 h 266700"/>
                <a:gd name="connsiteX2" fmla="*/ 114300 w 114300"/>
                <a:gd name="connsiteY2" fmla="*/ 266700 h 266700"/>
                <a:gd name="connsiteX3" fmla="*/ 0 w 1143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114300" h="266700">
                  <a:moveTo>
                    <a:pt x="0" y="0"/>
                  </a:moveTo>
                  <a:lnTo>
                    <a:pt x="114300" y="0"/>
                  </a:lnTo>
                  <a:lnTo>
                    <a:pt x="114300" y="266700"/>
                  </a:lnTo>
                  <a:lnTo>
                    <a:pt x="0" y="266700"/>
                  </a:lnTo>
                  <a:close/>
                </a:path>
              </a:pathLst>
            </a:custGeom>
            <a:solidFill>
              <a:schemeClr val="tx2"/>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E4974D7-10E3-4AC0-9019-A1409428195A}"/>
                </a:ext>
              </a:extLst>
            </p:cNvPr>
            <p:cNvSpPr/>
            <p:nvPr/>
          </p:nvSpPr>
          <p:spPr>
            <a:xfrm>
              <a:off x="5717928" y="5129877"/>
              <a:ext cx="114300" cy="457200"/>
            </a:xfrm>
            <a:custGeom>
              <a:avLst/>
              <a:gdLst>
                <a:gd name="connsiteX0" fmla="*/ 0 w 114300"/>
                <a:gd name="connsiteY0" fmla="*/ 0 h 457200"/>
                <a:gd name="connsiteX1" fmla="*/ 114300 w 114300"/>
                <a:gd name="connsiteY1" fmla="*/ 0 h 457200"/>
                <a:gd name="connsiteX2" fmla="*/ 114300 w 114300"/>
                <a:gd name="connsiteY2" fmla="*/ 457200 h 457200"/>
                <a:gd name="connsiteX3" fmla="*/ 0 w 1143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14300" h="457200">
                  <a:moveTo>
                    <a:pt x="0" y="0"/>
                  </a:moveTo>
                  <a:lnTo>
                    <a:pt x="114300" y="0"/>
                  </a:lnTo>
                  <a:lnTo>
                    <a:pt x="114300" y="457200"/>
                  </a:lnTo>
                  <a:lnTo>
                    <a:pt x="0" y="457200"/>
                  </a:lnTo>
                  <a:close/>
                </a:path>
              </a:pathLst>
            </a:custGeom>
            <a:solidFill>
              <a:srgbClr val="0075C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AFFA097-FCE2-4E2A-B6B1-F364B3180DF2}"/>
                </a:ext>
              </a:extLst>
            </p:cNvPr>
            <p:cNvSpPr/>
            <p:nvPr/>
          </p:nvSpPr>
          <p:spPr>
            <a:xfrm>
              <a:off x="5908428" y="4939377"/>
              <a:ext cx="114300" cy="647700"/>
            </a:xfrm>
            <a:custGeom>
              <a:avLst/>
              <a:gdLst>
                <a:gd name="connsiteX0" fmla="*/ 0 w 114300"/>
                <a:gd name="connsiteY0" fmla="*/ 0 h 647700"/>
                <a:gd name="connsiteX1" fmla="*/ 114300 w 114300"/>
                <a:gd name="connsiteY1" fmla="*/ 0 h 647700"/>
                <a:gd name="connsiteX2" fmla="*/ 114300 w 114300"/>
                <a:gd name="connsiteY2" fmla="*/ 647700 h 647700"/>
                <a:gd name="connsiteX3" fmla="*/ 0 w 11430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14300" h="647700">
                  <a:moveTo>
                    <a:pt x="0" y="0"/>
                  </a:moveTo>
                  <a:lnTo>
                    <a:pt x="114300" y="0"/>
                  </a:lnTo>
                  <a:lnTo>
                    <a:pt x="114300" y="647700"/>
                  </a:lnTo>
                  <a:lnTo>
                    <a:pt x="0" y="647700"/>
                  </a:lnTo>
                  <a:close/>
                </a:path>
              </a:pathLst>
            </a:custGeom>
            <a:solidFill>
              <a:schemeClr val="tx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BCDE782-6FE3-4357-9DCE-6B0E5D70966E}"/>
                </a:ext>
              </a:extLst>
            </p:cNvPr>
            <p:cNvSpPr/>
            <p:nvPr/>
          </p:nvSpPr>
          <p:spPr>
            <a:xfrm>
              <a:off x="6098928" y="4748877"/>
              <a:ext cx="114300" cy="838200"/>
            </a:xfrm>
            <a:custGeom>
              <a:avLst/>
              <a:gdLst>
                <a:gd name="connsiteX0" fmla="*/ 0 w 114300"/>
                <a:gd name="connsiteY0" fmla="*/ 0 h 838200"/>
                <a:gd name="connsiteX1" fmla="*/ 114300 w 114300"/>
                <a:gd name="connsiteY1" fmla="*/ 0 h 838200"/>
                <a:gd name="connsiteX2" fmla="*/ 114300 w 114300"/>
                <a:gd name="connsiteY2" fmla="*/ 838200 h 838200"/>
                <a:gd name="connsiteX3" fmla="*/ 0 w 114300"/>
                <a:gd name="connsiteY3" fmla="*/ 838200 h 838200"/>
              </a:gdLst>
              <a:ahLst/>
              <a:cxnLst>
                <a:cxn ang="0">
                  <a:pos x="connsiteX0" y="connsiteY0"/>
                </a:cxn>
                <a:cxn ang="0">
                  <a:pos x="connsiteX1" y="connsiteY1"/>
                </a:cxn>
                <a:cxn ang="0">
                  <a:pos x="connsiteX2" y="connsiteY2"/>
                </a:cxn>
                <a:cxn ang="0">
                  <a:pos x="connsiteX3" y="connsiteY3"/>
                </a:cxn>
              </a:cxnLst>
              <a:rect l="l" t="t" r="r" b="b"/>
              <a:pathLst>
                <a:path w="114300" h="838200">
                  <a:moveTo>
                    <a:pt x="0" y="0"/>
                  </a:moveTo>
                  <a:lnTo>
                    <a:pt x="114300" y="0"/>
                  </a:lnTo>
                  <a:lnTo>
                    <a:pt x="114300" y="838200"/>
                  </a:lnTo>
                  <a:lnTo>
                    <a:pt x="0" y="838200"/>
                  </a:lnTo>
                  <a:close/>
                </a:path>
              </a:pathLst>
            </a:custGeom>
            <a:solidFill>
              <a:schemeClr val="accent5"/>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485163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455995" y="620428"/>
            <a:ext cx="11306469" cy="795089"/>
          </a:xfrm>
        </p:spPr>
        <p:txBody>
          <a:bodyPr/>
          <a:lstStyle/>
          <a:p>
            <a:r>
              <a:rPr lang="en-US" dirty="0"/>
              <a:t>Sample policies:</a:t>
            </a:r>
            <a:br>
              <a:rPr lang="en-US" dirty="0"/>
            </a:br>
            <a:r>
              <a:rPr lang="en-US" dirty="0">
                <a:solidFill>
                  <a:schemeClr val="tx2"/>
                </a:solidFill>
              </a:rPr>
              <a:t>Identity baseline</a:t>
            </a:r>
          </a:p>
        </p:txBody>
      </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10"/>
          </p:nvPr>
        </p:nvSpPr>
        <p:spPr>
          <a:xfrm>
            <a:off x="455995" y="1922586"/>
            <a:ext cx="9384447" cy="3981090"/>
          </a:xfrm>
        </p:spPr>
        <p:txBody>
          <a:bodyPr/>
          <a:lstStyle/>
          <a:p>
            <a:r>
              <a:rPr lang="en-US" sz="1800" dirty="0"/>
              <a:t>All assets deployed to the cloud should be controlled using identities and roles approved by current governance policies.</a:t>
            </a:r>
          </a:p>
          <a:p>
            <a:r>
              <a:rPr lang="en-US" sz="1800" dirty="0"/>
              <a:t>A least-privilege access model will be applied to any resources involved in mission-critical applications or protected data.</a:t>
            </a:r>
          </a:p>
          <a:p>
            <a:r>
              <a:rPr lang="en-US" sz="1800" dirty="0"/>
              <a:t>Elevated permissions should be an exception, and any such exceptions must be recorded with the cloud governance team. Exceptions will be audited regularly.</a:t>
            </a:r>
          </a:p>
          <a:p>
            <a:r>
              <a:rPr lang="en-US" sz="1800" dirty="0"/>
              <a:t>All groups in the on-premises Active Directory infrastructure that have elevated privileges should be mapped to an approved RBAC role.</a:t>
            </a:r>
          </a:p>
          <a:p>
            <a:r>
              <a:rPr lang="en-US" sz="1800" dirty="0"/>
              <a:t>All accounts are required to sign in to secured resources using a multi-factor authentication method.</a:t>
            </a:r>
          </a:p>
          <a:p>
            <a:r>
              <a:rPr lang="en-US" sz="1800" dirty="0"/>
              <a:t>Deployment of any applications that require customer authentication must use an approved identity provider that is compatible with the primary identity provider for internal users.</a:t>
            </a:r>
          </a:p>
        </p:txBody>
      </p:sp>
      <p:grpSp>
        <p:nvGrpSpPr>
          <p:cNvPr id="6" name="Group 5">
            <a:extLst>
              <a:ext uri="{FF2B5EF4-FFF2-40B4-BE49-F238E27FC236}">
                <a16:creationId xmlns:a16="http://schemas.microsoft.com/office/drawing/2014/main" id="{D0F9A63E-5A3A-4614-B938-72E1B91D89B5}"/>
              </a:ext>
            </a:extLst>
          </p:cNvPr>
          <p:cNvGrpSpPr/>
          <p:nvPr/>
        </p:nvGrpSpPr>
        <p:grpSpPr>
          <a:xfrm>
            <a:off x="10731500" y="714774"/>
            <a:ext cx="921955" cy="954878"/>
            <a:chOff x="-469127" y="-1184744"/>
            <a:chExt cx="667910" cy="691763"/>
          </a:xfrm>
        </p:grpSpPr>
        <p:sp>
          <p:nvSpPr>
            <p:cNvPr id="7" name="Freeform: Shape 6">
              <a:extLst>
                <a:ext uri="{FF2B5EF4-FFF2-40B4-BE49-F238E27FC236}">
                  <a16:creationId xmlns:a16="http://schemas.microsoft.com/office/drawing/2014/main" id="{C3B299AE-FDD2-4B0A-AF9E-7E93C8E25BD7}"/>
                </a:ext>
              </a:extLst>
            </p:cNvPr>
            <p:cNvSpPr/>
            <p:nvPr/>
          </p:nvSpPr>
          <p:spPr bwMode="auto">
            <a:xfrm>
              <a:off x="-469127" y="-683149"/>
              <a:ext cx="166315" cy="190168"/>
            </a:xfrm>
            <a:custGeom>
              <a:avLst/>
              <a:gdLst>
                <a:gd name="connsiteX0" fmla="*/ 0 w 166315"/>
                <a:gd name="connsiteY0" fmla="*/ 0 h 190168"/>
                <a:gd name="connsiteX1" fmla="*/ 166315 w 166315"/>
                <a:gd name="connsiteY1" fmla="*/ 166315 h 190168"/>
                <a:gd name="connsiteX2" fmla="*/ 161499 w 166315"/>
                <a:gd name="connsiteY2" fmla="*/ 190168 h 190168"/>
                <a:gd name="connsiteX3" fmla="*/ 0 w 166315"/>
                <a:gd name="connsiteY3" fmla="*/ 190168 h 190168"/>
                <a:gd name="connsiteX4" fmla="*/ 0 w 166315"/>
                <a:gd name="connsiteY4" fmla="*/ 0 h 19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15" h="190168">
                  <a:moveTo>
                    <a:pt x="0" y="0"/>
                  </a:moveTo>
                  <a:cubicBezTo>
                    <a:pt x="91853" y="0"/>
                    <a:pt x="166315" y="74462"/>
                    <a:pt x="166315" y="166315"/>
                  </a:cubicBezTo>
                  <a:lnTo>
                    <a:pt x="161499" y="190168"/>
                  </a:lnTo>
                  <a:lnTo>
                    <a:pt x="0" y="190168"/>
                  </a:ln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C9697C32-E37D-4C58-B780-0200EA2EF701}"/>
                </a:ext>
              </a:extLst>
            </p:cNvPr>
            <p:cNvSpPr/>
            <p:nvPr/>
          </p:nvSpPr>
          <p:spPr bwMode="auto">
            <a:xfrm>
              <a:off x="-469127" y="-1184744"/>
              <a:ext cx="667910" cy="691763"/>
            </a:xfrm>
            <a:custGeom>
              <a:avLst/>
              <a:gdLst>
                <a:gd name="connsiteX0" fmla="*/ 0 w 667910"/>
                <a:gd name="connsiteY0" fmla="*/ 0 h 691763"/>
                <a:gd name="connsiteX1" fmla="*/ 667910 w 667910"/>
                <a:gd name="connsiteY1" fmla="*/ 667910 h 691763"/>
                <a:gd name="connsiteX2" fmla="*/ 665505 w 667910"/>
                <a:gd name="connsiteY2" fmla="*/ 691763 h 691763"/>
                <a:gd name="connsiteX3" fmla="*/ 161499 w 667910"/>
                <a:gd name="connsiteY3" fmla="*/ 691763 h 691763"/>
                <a:gd name="connsiteX4" fmla="*/ 166315 w 667910"/>
                <a:gd name="connsiteY4" fmla="*/ 667910 h 691763"/>
                <a:gd name="connsiteX5" fmla="*/ 0 w 667910"/>
                <a:gd name="connsiteY5" fmla="*/ 501595 h 691763"/>
                <a:gd name="connsiteX6" fmla="*/ 0 w 667910"/>
                <a:gd name="connsiteY6" fmla="*/ 0 h 69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910" h="691763">
                  <a:moveTo>
                    <a:pt x="0" y="0"/>
                  </a:moveTo>
                  <a:cubicBezTo>
                    <a:pt x="368877" y="0"/>
                    <a:pt x="667910" y="299033"/>
                    <a:pt x="667910" y="667910"/>
                  </a:cubicBezTo>
                  <a:lnTo>
                    <a:pt x="665505" y="691763"/>
                  </a:lnTo>
                  <a:lnTo>
                    <a:pt x="161499" y="691763"/>
                  </a:lnTo>
                  <a:lnTo>
                    <a:pt x="166315" y="667910"/>
                  </a:lnTo>
                  <a:cubicBezTo>
                    <a:pt x="166315" y="576057"/>
                    <a:pt x="91853" y="501595"/>
                    <a:pt x="0" y="501595"/>
                  </a:cubicBez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59840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455995" y="620428"/>
            <a:ext cx="11306469" cy="795089"/>
          </a:xfrm>
        </p:spPr>
        <p:txBody>
          <a:bodyPr/>
          <a:lstStyle/>
          <a:p>
            <a:r>
              <a:rPr lang="en-US" dirty="0"/>
              <a:t>Sample policies:</a:t>
            </a:r>
            <a:br>
              <a:rPr lang="en-US" dirty="0"/>
            </a:br>
            <a:r>
              <a:rPr lang="en-US" dirty="0">
                <a:solidFill>
                  <a:schemeClr val="tx2"/>
                </a:solidFill>
              </a:rPr>
              <a:t>Deployment acceleration</a:t>
            </a:r>
          </a:p>
        </p:txBody>
      </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10"/>
          </p:nvPr>
        </p:nvSpPr>
        <p:spPr>
          <a:xfrm>
            <a:off x="455995" y="1922586"/>
            <a:ext cx="9384447" cy="3057760"/>
          </a:xfrm>
        </p:spPr>
        <p:txBody>
          <a:bodyPr/>
          <a:lstStyle/>
          <a:p>
            <a:r>
              <a:rPr lang="en-US" sz="1800" dirty="0"/>
              <a:t>All assets deployed to the cloud should be deployed using templates or automation scripts whenever possible.</a:t>
            </a:r>
          </a:p>
          <a:p>
            <a:r>
              <a:rPr lang="en-US" sz="1800" dirty="0"/>
              <a:t>Key metrics and diagnostics measures will be identified for all production systems and components. </a:t>
            </a:r>
          </a:p>
          <a:p>
            <a:r>
              <a:rPr lang="en-US" sz="1800" dirty="0"/>
              <a:t>Operations will consider using monitoring and diagnostic tools in nonproduction environments such as Staging and QA to identify system issues before they occur in the production environment.</a:t>
            </a:r>
          </a:p>
          <a:p>
            <a:r>
              <a:rPr lang="en-US" sz="1800" dirty="0"/>
              <a:t>Cloud governance processes must include monthly review with configuration management teams to identify malicious actors or usage patterns that should be prevented by cloud asset configuration.</a:t>
            </a:r>
          </a:p>
        </p:txBody>
      </p:sp>
      <p:grpSp>
        <p:nvGrpSpPr>
          <p:cNvPr id="6" name="Group 5">
            <a:extLst>
              <a:ext uri="{FF2B5EF4-FFF2-40B4-BE49-F238E27FC236}">
                <a16:creationId xmlns:a16="http://schemas.microsoft.com/office/drawing/2014/main" id="{E39771C6-2576-4921-9646-0796D19EFF69}"/>
              </a:ext>
            </a:extLst>
          </p:cNvPr>
          <p:cNvGrpSpPr/>
          <p:nvPr/>
        </p:nvGrpSpPr>
        <p:grpSpPr>
          <a:xfrm>
            <a:off x="10718800" y="759211"/>
            <a:ext cx="851688" cy="866003"/>
            <a:chOff x="-477078" y="-1431235"/>
            <a:chExt cx="946205" cy="962108"/>
          </a:xfrm>
        </p:grpSpPr>
        <p:sp>
          <p:nvSpPr>
            <p:cNvPr id="7" name="Rectangle 6">
              <a:extLst>
                <a:ext uri="{FF2B5EF4-FFF2-40B4-BE49-F238E27FC236}">
                  <a16:creationId xmlns:a16="http://schemas.microsoft.com/office/drawing/2014/main" id="{C9E4D7D2-AFA4-4631-8002-5542D5D5F462}"/>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388A4B2-CF08-4DC1-844A-58C89CEE7E10}"/>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2D65C85-CA78-4DAB-B127-861518D9FB4C}"/>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98F4F97-6358-4AB1-95EB-CF2B49D5D084}"/>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19BD9D0-FD2B-4657-A54E-9DC206716076}"/>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0C9D12D-D4F5-4F03-9EE2-3364CD854167}"/>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778FC2C-D10D-48EF-B665-4CB50D276A11}"/>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012A755F-A3A0-45FB-AC34-0568C60C0880}"/>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B6FBB3E7-40DF-4278-A6D0-943B5EDE21F0}"/>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95C9AE8-F7C3-4C88-BB6A-C3524276B10E}"/>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2DD1086B-7693-40B3-B0CE-9E5688758FFE}"/>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64464BC8-481B-49E1-B453-93492D9485E3}"/>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4E2D6A5E-B018-4720-AB62-3E1889AB7212}"/>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1BF5978C-E10C-4F91-94F9-F5B704D1A409}"/>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B9B790B6-5DBF-411F-A7A6-C617CB5F06E0}"/>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A276C93-6B60-4877-B308-5212106C22CC}"/>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43097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442990" y="620428"/>
            <a:ext cx="11306469" cy="403137"/>
          </a:xfrm>
        </p:spPr>
        <p:txBody>
          <a:bodyPr/>
          <a:lstStyle/>
          <a:p>
            <a:r>
              <a:rPr lang="en-US" dirty="0"/>
              <a:t>Principle of </a:t>
            </a:r>
            <a:r>
              <a:rPr lang="en-US" dirty="0">
                <a:solidFill>
                  <a:schemeClr val="tx2"/>
                </a:solidFill>
              </a:rPr>
              <a:t>governance</a:t>
            </a:r>
            <a:r>
              <a:rPr lang="en-US" dirty="0"/>
              <a:t> = Achieve </a:t>
            </a:r>
            <a:r>
              <a:rPr lang="en-US" dirty="0">
                <a:solidFill>
                  <a:schemeClr val="tx2"/>
                </a:solidFill>
              </a:rPr>
              <a:t>balance.</a:t>
            </a:r>
            <a:r>
              <a:rPr lang="en-US" dirty="0"/>
              <a:t> Deliver </a:t>
            </a:r>
            <a:r>
              <a:rPr lang="en-US" dirty="0">
                <a:solidFill>
                  <a:schemeClr val="tx2"/>
                </a:solidFill>
              </a:rPr>
              <a:t>modernization.</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9033762" y="2282308"/>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486879" y="2282308"/>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540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110092"/>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26431"/>
              <a:ext cx="5269360" cy="5399630"/>
              <a:chOff x="6343470" y="526431"/>
              <a:chExt cx="5269360" cy="5399630"/>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526431"/>
                <a:ext cx="5269360" cy="5399630"/>
                <a:chOff x="6343470" y="526431"/>
                <a:chExt cx="5269360" cy="539963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370393"/>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581233"/>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771798"/>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828469"/>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302400"/>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260257"/>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136867"/>
            <a:ext cx="2114030" cy="2114030"/>
          </a:xfrm>
          <a:prstGeom prst="ellipse">
            <a:avLst/>
          </a:prstGeom>
          <a:solidFill>
            <a:schemeClr val="tx2"/>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852251"/>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317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74" name="Group 73" descr="scale">
            <a:extLst>
              <a:ext uri="{FF2B5EF4-FFF2-40B4-BE49-F238E27FC236}">
                <a16:creationId xmlns:a16="http://schemas.microsoft.com/office/drawing/2014/main" id="{9FC37950-D87C-4AD4-875D-64D9EC49D186}"/>
              </a:ext>
            </a:extLst>
          </p:cNvPr>
          <p:cNvGrpSpPr/>
          <p:nvPr/>
        </p:nvGrpSpPr>
        <p:grpSpPr>
          <a:xfrm>
            <a:off x="7379983" y="3453708"/>
            <a:ext cx="2651030" cy="890588"/>
            <a:chOff x="7211284" y="3486250"/>
            <a:chExt cx="2651030" cy="890588"/>
          </a:xfrm>
        </p:grpSpPr>
        <p:cxnSp>
          <p:nvCxnSpPr>
            <p:cNvPr id="75" name="Straight Connector 74">
              <a:extLst>
                <a:ext uri="{FF2B5EF4-FFF2-40B4-BE49-F238E27FC236}">
                  <a16:creationId xmlns:a16="http://schemas.microsoft.com/office/drawing/2014/main" id="{9038FECB-D80E-4AAE-9392-ADE870449ACE}"/>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C4F785-C0D3-450E-8A73-4F3F0858EC2C}"/>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D904D-214D-4597-9818-156FC519902B}"/>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0E19EBAE-327B-4103-9136-E905284BD93A}"/>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5DECCAF5-78C6-414D-81E5-91511AF55E45}"/>
              </a:ext>
            </a:extLst>
          </p:cNvPr>
          <p:cNvSpPr txBox="1"/>
          <p:nvPr/>
        </p:nvSpPr>
        <p:spPr>
          <a:xfrm>
            <a:off x="6158629" y="2395728"/>
            <a:ext cx="1250563" cy="553998"/>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Control </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&amp; Stability</a:t>
            </a:r>
          </a:p>
        </p:txBody>
      </p:sp>
      <p:sp>
        <p:nvSpPr>
          <p:cNvPr id="81" name="TextBox 80">
            <a:extLst>
              <a:ext uri="{FF2B5EF4-FFF2-40B4-BE49-F238E27FC236}">
                <a16:creationId xmlns:a16="http://schemas.microsoft.com/office/drawing/2014/main" id="{012846D8-60BA-4650-BA5D-CB85CAF33DAE}"/>
              </a:ext>
            </a:extLst>
          </p:cNvPr>
          <p:cNvSpPr txBox="1"/>
          <p:nvPr/>
        </p:nvSpPr>
        <p:spPr>
          <a:xfrm>
            <a:off x="10095059" y="2407299"/>
            <a:ext cx="1150170" cy="553998"/>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Speed </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&amp; Results</a:t>
            </a:r>
          </a:p>
        </p:txBody>
      </p:sp>
      <p:sp>
        <p:nvSpPr>
          <p:cNvPr id="3" name="TextBox 2">
            <a:extLst>
              <a:ext uri="{FF2B5EF4-FFF2-40B4-BE49-F238E27FC236}">
                <a16:creationId xmlns:a16="http://schemas.microsoft.com/office/drawing/2014/main" id="{3D699A28-6334-4D3A-99A1-6EB9F3944AF3}"/>
              </a:ext>
            </a:extLst>
          </p:cNvPr>
          <p:cNvSpPr txBox="1"/>
          <p:nvPr/>
        </p:nvSpPr>
        <p:spPr>
          <a:xfrm>
            <a:off x="442990" y="5632245"/>
            <a:ext cx="10168857"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Align </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people and technology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Semibold"/>
                <a:ea typeface="+mn-ea"/>
                <a:cs typeface="+mn-cs"/>
              </a:rPr>
              <a:t>Achieve</a:t>
            </a: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goals with actionable, efficient, and comprehensive guidance.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Semibold"/>
                <a:ea typeface="+mn-ea"/>
                <a:cs typeface="+mn-cs"/>
              </a:rPr>
              <a:t>Deliver</a:t>
            </a: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fast results with control and stability.</a:t>
            </a:r>
          </a:p>
        </p:txBody>
      </p:sp>
    </p:spTree>
    <p:extLst>
      <p:ext uri="{BB962C8B-B14F-4D97-AF65-F5344CB8AC3E}">
        <p14:creationId xmlns:p14="http://schemas.microsoft.com/office/powerpoint/2010/main" val="3925240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fade">
                                      <p:cBhvr>
                                        <p:cTn id="44" dur="500"/>
                                        <p:tgtEl>
                                          <p:spTgt spid="8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500"/>
                                        <p:tgtEl>
                                          <p:spTgt spid="81"/>
                                        </p:tgtEl>
                                      </p:cBhvr>
                                    </p:animEffect>
                                  </p:childTnLst>
                                </p:cTn>
                              </p:par>
                            </p:childTnLst>
                          </p:cTn>
                        </p:par>
                        <p:par>
                          <p:cTn id="48" fill="hold">
                            <p:stCondLst>
                              <p:cond delay="1000"/>
                            </p:stCondLst>
                            <p:childTnLst>
                              <p:par>
                                <p:cTn id="49" presetID="47"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1000"/>
                                        <p:tgtEl>
                                          <p:spTgt spid="3"/>
                                        </p:tgtEl>
                                      </p:cBhvr>
                                    </p:animEffect>
                                    <p:anim calcmode="lin" valueType="num">
                                      <p:cBhvr>
                                        <p:cTn id="52" dur="1000" fill="hold"/>
                                        <p:tgtEl>
                                          <p:spTgt spid="3"/>
                                        </p:tgtEl>
                                        <p:attrNameLst>
                                          <p:attrName>ppt_x</p:attrName>
                                        </p:attrNameLst>
                                      </p:cBhvr>
                                      <p:tavLst>
                                        <p:tav tm="0">
                                          <p:val>
                                            <p:strVal val="#ppt_x"/>
                                          </p:val>
                                        </p:tav>
                                        <p:tav tm="100000">
                                          <p:val>
                                            <p:strVal val="#ppt_x"/>
                                          </p:val>
                                        </p:tav>
                                      </p:tavLst>
                                    </p:anim>
                                    <p:anim calcmode="lin" valueType="num">
                                      <p:cBhvr>
                                        <p:cTn id="5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animBg="1"/>
      <p:bldP spid="66" grpId="0" animBg="1"/>
      <p:bldP spid="80" grpId="0"/>
      <p:bldP spid="81"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3F7EAD-CCD2-4671-8040-A8D225108CF4}"/>
              </a:ext>
            </a:extLst>
          </p:cNvPr>
          <p:cNvSpPr/>
          <p:nvPr/>
        </p:nvSpPr>
        <p:spPr bwMode="auto">
          <a:xfrm>
            <a:off x="6119842" y="0"/>
            <a:ext cx="60721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p:txBody>
          <a:bodyPr/>
          <a:lstStyle/>
          <a:p>
            <a:r>
              <a:rPr lang="en-US" dirty="0"/>
              <a:t>Why is </a:t>
            </a:r>
            <a:r>
              <a:rPr lang="en-US" dirty="0">
                <a:solidFill>
                  <a:schemeClr val="tx2"/>
                </a:solidFill>
              </a:rPr>
              <a:t>governance</a:t>
            </a:r>
            <a:r>
              <a:rPr lang="en-US" dirty="0"/>
              <a:t> important?</a:t>
            </a:r>
          </a:p>
        </p:txBody>
      </p:sp>
      <p:sp>
        <p:nvSpPr>
          <p:cNvPr id="67" name="TextBox 66">
            <a:extLst>
              <a:ext uri="{FF2B5EF4-FFF2-40B4-BE49-F238E27FC236}">
                <a16:creationId xmlns:a16="http://schemas.microsoft.com/office/drawing/2014/main" id="{D3D4A9E8-C390-4989-82CE-756CFFC2F786}"/>
              </a:ext>
            </a:extLst>
          </p:cNvPr>
          <p:cNvSpPr txBox="1"/>
          <p:nvPr/>
        </p:nvSpPr>
        <p:spPr>
          <a:xfrm>
            <a:off x="427038" y="4146085"/>
            <a:ext cx="5889137" cy="1757404"/>
          </a:xfrm>
          <a:prstGeom prst="rect">
            <a:avLst/>
          </a:prstGeom>
          <a:noFill/>
        </p:spPr>
        <p:txBody>
          <a:bodyPr wrap="square" lIns="182880" tIns="146304" rIns="182880" bIns="146304" rtlCol="0">
            <a:spAutoFit/>
          </a:bodyPr>
          <a:lstStyle/>
          <a:p>
            <a:pPr marL="336145" marR="0" lvl="0" indent="-336145" algn="l" defTabSz="914367" rtl="0" eaLnBrk="1" fontAlgn="auto" latinLnBrk="0" hangingPunct="1">
              <a:lnSpc>
                <a:spcPts val="2353"/>
              </a:lnSpc>
              <a:spcBef>
                <a:spcPts val="0"/>
              </a:spcBef>
              <a:spcAft>
                <a:spcPts val="600"/>
              </a:spcAft>
              <a:buClrTx/>
              <a:buSzPct val="90000"/>
              <a:buFont typeface="Arial" panose="020B0604020202020204" pitchFamily="34" charset="0"/>
              <a:buChar char="•"/>
              <a:tabLst/>
              <a:defRPr/>
            </a:pPr>
            <a:r>
              <a:rPr kumimoji="0" lang="en-US" sz="1961" b="0" i="0" u="none" strike="noStrike" kern="1200" cap="none" spc="0" normalizeH="0" baseline="0" noProof="0" dirty="0">
                <a:ln>
                  <a:noFill/>
                </a:ln>
                <a:solidFill>
                  <a:srgbClr val="000000"/>
                </a:solidFill>
                <a:effectLst/>
                <a:uLnTx/>
                <a:uFillTx/>
                <a:latin typeface="Segoe UI"/>
                <a:ea typeface="+mn-ea"/>
                <a:cs typeface="+mn-cs"/>
              </a:rPr>
              <a:t>Maintaining full compliance</a:t>
            </a:r>
          </a:p>
          <a:p>
            <a:pPr marL="336145" marR="0" lvl="0" indent="-336145" algn="l" defTabSz="914367" rtl="0" eaLnBrk="1" fontAlgn="auto" latinLnBrk="0" hangingPunct="1">
              <a:lnSpc>
                <a:spcPts val="2353"/>
              </a:lnSpc>
              <a:spcBef>
                <a:spcPts val="0"/>
              </a:spcBef>
              <a:spcAft>
                <a:spcPts val="600"/>
              </a:spcAft>
              <a:buClrTx/>
              <a:buSzPct val="90000"/>
              <a:buFont typeface="Arial" panose="020B0604020202020204" pitchFamily="34" charset="0"/>
              <a:buChar char="•"/>
              <a:tabLst/>
              <a:defRPr/>
            </a:pPr>
            <a:r>
              <a:rPr kumimoji="0" lang="en-US" sz="1961" b="0" i="0" u="none" strike="noStrike" kern="1200" cap="none" spc="0" normalizeH="0" baseline="0" noProof="0" dirty="0">
                <a:ln>
                  <a:noFill/>
                </a:ln>
                <a:solidFill>
                  <a:srgbClr val="000000"/>
                </a:solidFill>
                <a:effectLst/>
                <a:uLnTx/>
                <a:uFillTx/>
                <a:latin typeface="Segoe UI"/>
                <a:ea typeface="+mn-ea"/>
                <a:cs typeface="+mn-cs"/>
              </a:rPr>
              <a:t>Creating better cost visibility and control</a:t>
            </a:r>
          </a:p>
          <a:p>
            <a:pPr marL="336145" marR="0" lvl="0" indent="-336145" algn="l" defTabSz="914367" rtl="0" eaLnBrk="1" fontAlgn="auto" latinLnBrk="0" hangingPunct="1">
              <a:lnSpc>
                <a:spcPts val="2353"/>
              </a:lnSpc>
              <a:spcBef>
                <a:spcPts val="0"/>
              </a:spcBef>
              <a:spcAft>
                <a:spcPts val="600"/>
              </a:spcAft>
              <a:buClrTx/>
              <a:buSzPct val="90000"/>
              <a:buFont typeface="Arial" panose="020B0604020202020204" pitchFamily="34" charset="0"/>
              <a:buChar char="•"/>
              <a:tabLst/>
              <a:defRPr/>
            </a:pPr>
            <a:r>
              <a:rPr kumimoji="0" lang="en-US" sz="1961" b="0" i="0" u="none" strike="noStrike" kern="1200" cap="none" spc="0" normalizeH="0" baseline="0" noProof="0" dirty="0">
                <a:ln>
                  <a:noFill/>
                </a:ln>
                <a:solidFill>
                  <a:srgbClr val="000000"/>
                </a:solidFill>
                <a:effectLst/>
                <a:uLnTx/>
                <a:uFillTx/>
                <a:latin typeface="Segoe UI"/>
                <a:ea typeface="+mn-ea"/>
                <a:cs typeface="+mn-cs"/>
              </a:rPr>
              <a:t>Improving security posture</a:t>
            </a:r>
          </a:p>
          <a:p>
            <a:pPr marL="336145" marR="0" lvl="0" indent="-336145" algn="l" defTabSz="914367" rtl="0" eaLnBrk="1" fontAlgn="auto" latinLnBrk="0" hangingPunct="1">
              <a:lnSpc>
                <a:spcPts val="2353"/>
              </a:lnSpc>
              <a:spcBef>
                <a:spcPts val="0"/>
              </a:spcBef>
              <a:spcAft>
                <a:spcPts val="600"/>
              </a:spcAft>
              <a:buClrTx/>
              <a:buSzPct val="90000"/>
              <a:buFont typeface="Arial" panose="020B0604020202020204" pitchFamily="34" charset="0"/>
              <a:buChar char="•"/>
              <a:tabLst/>
              <a:defRPr/>
            </a:pPr>
            <a:r>
              <a:rPr kumimoji="0" lang="en-US" sz="1961" b="0" i="0" u="none" strike="noStrike" kern="1200" cap="none" spc="0" normalizeH="0" baseline="0" noProof="0" dirty="0">
                <a:ln>
                  <a:noFill/>
                </a:ln>
                <a:solidFill>
                  <a:srgbClr val="000000"/>
                </a:solidFill>
                <a:effectLst/>
                <a:uLnTx/>
                <a:uFillTx/>
                <a:latin typeface="Segoe UI"/>
                <a:ea typeface="+mn-ea"/>
                <a:cs typeface="+mn-cs"/>
              </a:rPr>
              <a:t>Being agile—to support scale</a:t>
            </a:r>
          </a:p>
        </p:txBody>
      </p:sp>
      <p:sp>
        <p:nvSpPr>
          <p:cNvPr id="22" name="Rectangle 21">
            <a:extLst>
              <a:ext uri="{FF2B5EF4-FFF2-40B4-BE49-F238E27FC236}">
                <a16:creationId xmlns:a16="http://schemas.microsoft.com/office/drawing/2014/main" id="{9867EBA1-462B-441D-80AF-532D205A9796}"/>
              </a:ext>
            </a:extLst>
          </p:cNvPr>
          <p:cNvSpPr/>
          <p:nvPr/>
        </p:nvSpPr>
        <p:spPr>
          <a:xfrm>
            <a:off x="7243636" y="981495"/>
            <a:ext cx="5120640" cy="501913"/>
          </a:xfrm>
          <a:prstGeom prst="rect">
            <a:avLst/>
          </a:prstGeom>
        </p:spPr>
        <p:txBody>
          <a:bodyPr wrap="square" lIns="0" tIns="0" rIns="0" bIns="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Who is responsible for monitoring? support? </a:t>
            </a:r>
            <a:b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b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And operations?</a:t>
            </a:r>
          </a:p>
        </p:txBody>
      </p:sp>
      <p:sp>
        <p:nvSpPr>
          <p:cNvPr id="30" name="Rectangle 29">
            <a:extLst>
              <a:ext uri="{FF2B5EF4-FFF2-40B4-BE49-F238E27FC236}">
                <a16:creationId xmlns:a16="http://schemas.microsoft.com/office/drawing/2014/main" id="{E0818924-6C7F-498A-AE25-D36604B61E65}"/>
              </a:ext>
            </a:extLst>
          </p:cNvPr>
          <p:cNvSpPr/>
          <p:nvPr/>
        </p:nvSpPr>
        <p:spPr>
          <a:xfrm>
            <a:off x="7243636" y="2727072"/>
            <a:ext cx="5120640" cy="501913"/>
          </a:xfrm>
          <a:prstGeom prst="rect">
            <a:avLst/>
          </a:prstGeom>
        </p:spPr>
        <p:txBody>
          <a:bodyPr wrap="square" lIns="0" tIns="0" rIns="0" bIns="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What security measures should I consider?</a:t>
            </a:r>
          </a:p>
        </p:txBody>
      </p:sp>
      <p:sp>
        <p:nvSpPr>
          <p:cNvPr id="34" name="Rectangle 33">
            <a:extLst>
              <a:ext uri="{FF2B5EF4-FFF2-40B4-BE49-F238E27FC236}">
                <a16:creationId xmlns:a16="http://schemas.microsoft.com/office/drawing/2014/main" id="{B053009F-A967-4A5B-BA69-774F35CF29F3}"/>
              </a:ext>
            </a:extLst>
          </p:cNvPr>
          <p:cNvSpPr/>
          <p:nvPr/>
        </p:nvSpPr>
        <p:spPr>
          <a:xfrm>
            <a:off x="7243635" y="1563354"/>
            <a:ext cx="5120640" cy="501913"/>
          </a:xfrm>
          <a:prstGeom prst="rect">
            <a:avLst/>
          </a:prstGeom>
        </p:spPr>
        <p:txBody>
          <a:bodyPr wrap="square" lIns="0" tIns="0" rIns="0" bIns="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Which services should be migrated to Azure?</a:t>
            </a:r>
          </a:p>
        </p:txBody>
      </p:sp>
      <p:sp>
        <p:nvSpPr>
          <p:cNvPr id="38" name="Rectangle 37">
            <a:extLst>
              <a:ext uri="{FF2B5EF4-FFF2-40B4-BE49-F238E27FC236}">
                <a16:creationId xmlns:a16="http://schemas.microsoft.com/office/drawing/2014/main" id="{D7A46C88-49BD-412E-A668-59D407BB8177}"/>
              </a:ext>
            </a:extLst>
          </p:cNvPr>
          <p:cNvSpPr/>
          <p:nvPr/>
        </p:nvSpPr>
        <p:spPr>
          <a:xfrm>
            <a:off x="7243636" y="2145213"/>
            <a:ext cx="5120640" cy="501913"/>
          </a:xfrm>
          <a:prstGeom prst="rect">
            <a:avLst/>
          </a:prstGeom>
        </p:spPr>
        <p:txBody>
          <a:bodyPr wrap="square" lIns="0" tIns="0" rIns="0" bIns="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What roles &amp; responsibilities must be defined?</a:t>
            </a:r>
          </a:p>
        </p:txBody>
      </p:sp>
      <p:sp>
        <p:nvSpPr>
          <p:cNvPr id="42" name="Rectangle 41">
            <a:extLst>
              <a:ext uri="{FF2B5EF4-FFF2-40B4-BE49-F238E27FC236}">
                <a16:creationId xmlns:a16="http://schemas.microsoft.com/office/drawing/2014/main" id="{DA427091-83FE-4E27-AFBC-89FFD7415FB0}"/>
              </a:ext>
            </a:extLst>
          </p:cNvPr>
          <p:cNvSpPr/>
          <p:nvPr/>
        </p:nvSpPr>
        <p:spPr>
          <a:xfrm>
            <a:off x="7243636" y="3308931"/>
            <a:ext cx="5120640" cy="501913"/>
          </a:xfrm>
          <a:prstGeom prst="rect">
            <a:avLst/>
          </a:prstGeom>
        </p:spPr>
        <p:txBody>
          <a:bodyPr wrap="square" lIns="0" tIns="0" rIns="0" bIns="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What are the core processes needed </a:t>
            </a:r>
            <a:b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b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for service management?</a:t>
            </a:r>
          </a:p>
        </p:txBody>
      </p:sp>
      <p:sp>
        <p:nvSpPr>
          <p:cNvPr id="46" name="Rectangle 45">
            <a:extLst>
              <a:ext uri="{FF2B5EF4-FFF2-40B4-BE49-F238E27FC236}">
                <a16:creationId xmlns:a16="http://schemas.microsoft.com/office/drawing/2014/main" id="{946F1327-7AB7-415C-AB91-AE432024499F}"/>
              </a:ext>
            </a:extLst>
          </p:cNvPr>
          <p:cNvSpPr/>
          <p:nvPr/>
        </p:nvSpPr>
        <p:spPr>
          <a:xfrm>
            <a:off x="7243635" y="4472649"/>
            <a:ext cx="5120640" cy="501913"/>
          </a:xfrm>
          <a:prstGeom prst="rect">
            <a:avLst/>
          </a:prstGeom>
        </p:spPr>
        <p:txBody>
          <a:bodyPr wrap="square" lIns="0" tIns="0" rIns="0" bIns="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What organizational changes are needed?</a:t>
            </a:r>
          </a:p>
        </p:txBody>
      </p:sp>
      <p:sp>
        <p:nvSpPr>
          <p:cNvPr id="50" name="Rectangle 49">
            <a:extLst>
              <a:ext uri="{FF2B5EF4-FFF2-40B4-BE49-F238E27FC236}">
                <a16:creationId xmlns:a16="http://schemas.microsoft.com/office/drawing/2014/main" id="{73C4DAA3-0B72-42A1-816D-AB956E3660E5}"/>
              </a:ext>
            </a:extLst>
          </p:cNvPr>
          <p:cNvSpPr/>
          <p:nvPr/>
        </p:nvSpPr>
        <p:spPr>
          <a:xfrm>
            <a:off x="7243635" y="5636368"/>
            <a:ext cx="5120640" cy="501913"/>
          </a:xfrm>
          <a:prstGeom prst="rect">
            <a:avLst/>
          </a:prstGeom>
        </p:spPr>
        <p:txBody>
          <a:bodyPr wrap="square" lIns="0" tIns="0" rIns="0" bIns="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Azure governance building blocks?</a:t>
            </a:r>
          </a:p>
        </p:txBody>
      </p:sp>
      <p:sp>
        <p:nvSpPr>
          <p:cNvPr id="54" name="Rectangle 53">
            <a:extLst>
              <a:ext uri="{FF2B5EF4-FFF2-40B4-BE49-F238E27FC236}">
                <a16:creationId xmlns:a16="http://schemas.microsoft.com/office/drawing/2014/main" id="{103B8595-7A73-4BBF-B7D0-91BD11EDCE84}"/>
              </a:ext>
            </a:extLst>
          </p:cNvPr>
          <p:cNvSpPr/>
          <p:nvPr/>
        </p:nvSpPr>
        <p:spPr>
          <a:xfrm>
            <a:off x="7243636" y="5054508"/>
            <a:ext cx="5120640" cy="501913"/>
          </a:xfrm>
          <a:prstGeom prst="rect">
            <a:avLst/>
          </a:prstGeom>
        </p:spPr>
        <p:txBody>
          <a:bodyPr wrap="square" lIns="0" tIns="0" rIns="0" bIns="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What key capabilities I must develop?</a:t>
            </a:r>
          </a:p>
        </p:txBody>
      </p:sp>
      <p:sp>
        <p:nvSpPr>
          <p:cNvPr id="58" name="Rectangle 57">
            <a:extLst>
              <a:ext uri="{FF2B5EF4-FFF2-40B4-BE49-F238E27FC236}">
                <a16:creationId xmlns:a16="http://schemas.microsoft.com/office/drawing/2014/main" id="{FB30E838-6EF1-4B0B-B317-5A9D85AC6815}"/>
              </a:ext>
            </a:extLst>
          </p:cNvPr>
          <p:cNvSpPr/>
          <p:nvPr/>
        </p:nvSpPr>
        <p:spPr>
          <a:xfrm>
            <a:off x="7243636" y="3890790"/>
            <a:ext cx="5120640" cy="501913"/>
          </a:xfrm>
          <a:prstGeom prst="rect">
            <a:avLst/>
          </a:prstGeom>
        </p:spPr>
        <p:txBody>
          <a:bodyPr wrap="square" lIns="0" tIns="0" rIns="0" bIns="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How do I ensure a balance between innovation, </a:t>
            </a:r>
            <a:b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b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cost and agility?</a:t>
            </a:r>
          </a:p>
        </p:txBody>
      </p:sp>
      <p:grpSp>
        <p:nvGrpSpPr>
          <p:cNvPr id="16" name="Group 15">
            <a:extLst>
              <a:ext uri="{FF2B5EF4-FFF2-40B4-BE49-F238E27FC236}">
                <a16:creationId xmlns:a16="http://schemas.microsoft.com/office/drawing/2014/main" id="{91BFDEEA-CC31-4234-92EC-3F1D5DD69E00}"/>
              </a:ext>
            </a:extLst>
          </p:cNvPr>
          <p:cNvGrpSpPr/>
          <p:nvPr/>
        </p:nvGrpSpPr>
        <p:grpSpPr>
          <a:xfrm>
            <a:off x="2046091" y="1737540"/>
            <a:ext cx="2020286" cy="1571391"/>
            <a:chOff x="2046091" y="1737540"/>
            <a:chExt cx="2651030" cy="2061988"/>
          </a:xfrm>
        </p:grpSpPr>
        <p:grpSp>
          <p:nvGrpSpPr>
            <p:cNvPr id="31" name="Group 30">
              <a:extLst>
                <a:ext uri="{FF2B5EF4-FFF2-40B4-BE49-F238E27FC236}">
                  <a16:creationId xmlns:a16="http://schemas.microsoft.com/office/drawing/2014/main" id="{8AB37C93-28DB-4B57-BA53-6C516F1E9925}"/>
                </a:ext>
                <a:ext uri="{C183D7F6-B498-43B3-948B-1728B52AA6E4}">
                  <adec:decorative xmlns:adec="http://schemas.microsoft.com/office/drawing/2017/decorative" val="1"/>
                </a:ext>
              </a:extLst>
            </p:cNvPr>
            <p:cNvGrpSpPr/>
            <p:nvPr/>
          </p:nvGrpSpPr>
          <p:grpSpPr>
            <a:xfrm>
              <a:off x="3699870" y="1737540"/>
              <a:ext cx="889353" cy="928645"/>
              <a:chOff x="6332226" y="3086687"/>
              <a:chExt cx="1127354" cy="1127350"/>
            </a:xfrm>
          </p:grpSpPr>
          <p:sp>
            <p:nvSpPr>
              <p:cNvPr id="32" name="arrow_16" title="Icon of two arrows that crisscross">
                <a:extLst>
                  <a:ext uri="{FF2B5EF4-FFF2-40B4-BE49-F238E27FC236}">
                    <a16:creationId xmlns:a16="http://schemas.microsoft.com/office/drawing/2014/main" id="{85029AED-2AFC-4936-A870-CE525583F3E8}"/>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Oval 32">
                <a:extLst>
                  <a:ext uri="{FF2B5EF4-FFF2-40B4-BE49-F238E27FC236}">
                    <a16:creationId xmlns:a16="http://schemas.microsoft.com/office/drawing/2014/main" id="{C1A46C09-8666-4580-A12D-4831EEB9C2A4}"/>
                  </a:ext>
                </a:extLst>
              </p:cNvPr>
              <p:cNvSpPr/>
              <p:nvPr/>
            </p:nvSpPr>
            <p:spPr bwMode="auto">
              <a:xfrm>
                <a:off x="6332226" y="3086687"/>
                <a:ext cx="1127354" cy="1127350"/>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4CFFA3BD-9CE1-40C4-934D-7A2B69F21B3D}"/>
                </a:ext>
                <a:ext uri="{C183D7F6-B498-43B3-948B-1728B52AA6E4}">
                  <adec:decorative xmlns:adec="http://schemas.microsoft.com/office/drawing/2017/decorative" val="1"/>
                </a:ext>
              </a:extLst>
            </p:cNvPr>
            <p:cNvGrpSpPr/>
            <p:nvPr/>
          </p:nvGrpSpPr>
          <p:grpSpPr>
            <a:xfrm>
              <a:off x="2152987" y="1737540"/>
              <a:ext cx="889353" cy="928646"/>
              <a:chOff x="4604491" y="2816427"/>
              <a:chExt cx="1127354" cy="1127350"/>
            </a:xfrm>
          </p:grpSpPr>
          <p:sp>
            <p:nvSpPr>
              <p:cNvPr id="36" name="Oval 35">
                <a:extLst>
                  <a:ext uri="{FF2B5EF4-FFF2-40B4-BE49-F238E27FC236}">
                    <a16:creationId xmlns:a16="http://schemas.microsoft.com/office/drawing/2014/main" id="{58C99087-5F73-4999-BC0E-4A712A36C8D6}"/>
                  </a:ext>
                </a:extLst>
              </p:cNvPr>
              <p:cNvSpPr/>
              <p:nvPr/>
            </p:nvSpPr>
            <p:spPr bwMode="auto">
              <a:xfrm>
                <a:off x="4604491" y="2816427"/>
                <a:ext cx="1127354" cy="1127350"/>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37" name="arrow_5" title="Icon of two arrows pointing across from each other">
                <a:extLst>
                  <a:ext uri="{FF2B5EF4-FFF2-40B4-BE49-F238E27FC236}">
                    <a16:creationId xmlns:a16="http://schemas.microsoft.com/office/drawing/2014/main" id="{3D5133C3-0528-4717-92B2-7F92D1DEDF81}"/>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39" name="Group 38" descr="scale">
              <a:extLst>
                <a:ext uri="{FF2B5EF4-FFF2-40B4-BE49-F238E27FC236}">
                  <a16:creationId xmlns:a16="http://schemas.microsoft.com/office/drawing/2014/main" id="{67D98584-C6B1-437F-ACC8-3C5E1205554E}"/>
                </a:ext>
              </a:extLst>
            </p:cNvPr>
            <p:cNvGrpSpPr/>
            <p:nvPr/>
          </p:nvGrpSpPr>
          <p:grpSpPr>
            <a:xfrm>
              <a:off x="2046091" y="2908940"/>
              <a:ext cx="2651030" cy="890588"/>
              <a:chOff x="7211284" y="3486250"/>
              <a:chExt cx="2651030" cy="890588"/>
            </a:xfrm>
          </p:grpSpPr>
          <p:cxnSp>
            <p:nvCxnSpPr>
              <p:cNvPr id="40" name="Straight Connector 39">
                <a:extLst>
                  <a:ext uri="{FF2B5EF4-FFF2-40B4-BE49-F238E27FC236}">
                    <a16:creationId xmlns:a16="http://schemas.microsoft.com/office/drawing/2014/main" id="{365F3290-20BE-44CB-9484-BD39D2A9AA98}"/>
                  </a:ext>
                </a:extLst>
              </p:cNvPr>
              <p:cNvCxnSpPr>
                <a:cxnSpLocks/>
              </p:cNvCxnSpPr>
              <p:nvPr/>
            </p:nvCxnSpPr>
            <p:spPr>
              <a:xfrm>
                <a:off x="7211284" y="3486251"/>
                <a:ext cx="2651030"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CF24ABD-4086-43F3-9A5F-E5C543E57400}"/>
                  </a:ext>
                </a:extLst>
              </p:cNvPr>
              <p:cNvCxnSpPr>
                <a:cxnSpLocks/>
              </p:cNvCxnSpPr>
              <p:nvPr/>
            </p:nvCxnSpPr>
            <p:spPr>
              <a:xfrm>
                <a:off x="7391418" y="4376838"/>
                <a:ext cx="2290763"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6BF115D-D65A-4820-8C3B-36E91AC078A8}"/>
                  </a:ext>
                </a:extLst>
              </p:cNvPr>
              <p:cNvCxnSpPr/>
              <p:nvPr/>
            </p:nvCxnSpPr>
            <p:spPr>
              <a:xfrm flipH="1">
                <a:off x="8536446" y="3486250"/>
                <a:ext cx="707" cy="50515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Freeform: Shape 43">
                <a:extLst>
                  <a:ext uri="{FF2B5EF4-FFF2-40B4-BE49-F238E27FC236}">
                    <a16:creationId xmlns:a16="http://schemas.microsoft.com/office/drawing/2014/main" id="{2CD8B0D9-AF5A-49FA-ADA9-48D08E659FFC}"/>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sp>
        <p:nvSpPr>
          <p:cNvPr id="45" name="TextBox 44">
            <a:extLst>
              <a:ext uri="{FF2B5EF4-FFF2-40B4-BE49-F238E27FC236}">
                <a16:creationId xmlns:a16="http://schemas.microsoft.com/office/drawing/2014/main" id="{A94C095F-6A55-411E-8C8D-7F11D5B50953}"/>
              </a:ext>
            </a:extLst>
          </p:cNvPr>
          <p:cNvSpPr txBox="1"/>
          <p:nvPr/>
        </p:nvSpPr>
        <p:spPr>
          <a:xfrm>
            <a:off x="416801" y="1930264"/>
            <a:ext cx="1547804" cy="276999"/>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Transformation</a:t>
            </a:r>
          </a:p>
        </p:txBody>
      </p:sp>
      <p:sp>
        <p:nvSpPr>
          <p:cNvPr id="47" name="TextBox 46">
            <a:extLst>
              <a:ext uri="{FF2B5EF4-FFF2-40B4-BE49-F238E27FC236}">
                <a16:creationId xmlns:a16="http://schemas.microsoft.com/office/drawing/2014/main" id="{C0502748-CB99-4B95-A5E6-E356F66994D6}"/>
              </a:ext>
            </a:extLst>
          </p:cNvPr>
          <p:cNvSpPr txBox="1"/>
          <p:nvPr/>
        </p:nvSpPr>
        <p:spPr>
          <a:xfrm>
            <a:off x="3984150" y="1930264"/>
            <a:ext cx="2295903" cy="276999"/>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Risk mitigation</a:t>
            </a:r>
          </a:p>
        </p:txBody>
      </p:sp>
      <p:grpSp>
        <p:nvGrpSpPr>
          <p:cNvPr id="15" name="Group 14">
            <a:extLst>
              <a:ext uri="{FF2B5EF4-FFF2-40B4-BE49-F238E27FC236}">
                <a16:creationId xmlns:a16="http://schemas.microsoft.com/office/drawing/2014/main" id="{967D7050-DDAE-4584-A8E6-966D270ED867}"/>
              </a:ext>
            </a:extLst>
          </p:cNvPr>
          <p:cNvGrpSpPr/>
          <p:nvPr/>
        </p:nvGrpSpPr>
        <p:grpSpPr>
          <a:xfrm>
            <a:off x="6760042" y="221529"/>
            <a:ext cx="5015589" cy="768254"/>
            <a:chOff x="6993849" y="221529"/>
            <a:chExt cx="5015589" cy="768254"/>
          </a:xfrm>
        </p:grpSpPr>
        <p:pic>
          <p:nvPicPr>
            <p:cNvPr id="12" name="Picture 11" descr="A picture containing shape&#10;&#10;Description automatically generated">
              <a:extLst>
                <a:ext uri="{FF2B5EF4-FFF2-40B4-BE49-F238E27FC236}">
                  <a16:creationId xmlns:a16="http://schemas.microsoft.com/office/drawing/2014/main" id="{3EC84DFF-CD2F-4968-9275-1E8B806FC13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46151"/>
            <a:stretch/>
          </p:blipFill>
          <p:spPr>
            <a:xfrm>
              <a:off x="9152894" y="221529"/>
              <a:ext cx="753424" cy="768254"/>
            </a:xfrm>
            <a:prstGeom prst="rect">
              <a:avLst/>
            </a:prstGeom>
          </p:spPr>
        </p:pic>
        <p:cxnSp>
          <p:nvCxnSpPr>
            <p:cNvPr id="14" name="Straight Connector 13">
              <a:extLst>
                <a:ext uri="{FF2B5EF4-FFF2-40B4-BE49-F238E27FC236}">
                  <a16:creationId xmlns:a16="http://schemas.microsoft.com/office/drawing/2014/main" id="{F74CC0F8-EC49-402A-A1ED-685E5AB75A09}"/>
                </a:ext>
              </a:extLst>
            </p:cNvPr>
            <p:cNvCxnSpPr>
              <a:cxnSpLocks/>
            </p:cNvCxnSpPr>
            <p:nvPr/>
          </p:nvCxnSpPr>
          <p:spPr>
            <a:xfrm flipH="1">
              <a:off x="6993849" y="620428"/>
              <a:ext cx="2103120"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E18E43A-8566-4F92-BF74-110970A0E0BE}"/>
                </a:ext>
              </a:extLst>
            </p:cNvPr>
            <p:cNvCxnSpPr>
              <a:cxnSpLocks/>
            </p:cNvCxnSpPr>
            <p:nvPr/>
          </p:nvCxnSpPr>
          <p:spPr>
            <a:xfrm flipH="1">
              <a:off x="9906318" y="620428"/>
              <a:ext cx="2103120"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2A4A80DF-5AAA-44F1-A97E-2542EA91FCAE}"/>
              </a:ext>
            </a:extLst>
          </p:cNvPr>
          <p:cNvGrpSpPr/>
          <p:nvPr/>
        </p:nvGrpSpPr>
        <p:grpSpPr>
          <a:xfrm>
            <a:off x="6760042" y="5973763"/>
            <a:ext cx="5015589" cy="768254"/>
            <a:chOff x="6993849" y="221529"/>
            <a:chExt cx="5015589" cy="768254"/>
          </a:xfrm>
        </p:grpSpPr>
        <p:pic>
          <p:nvPicPr>
            <p:cNvPr id="56" name="Picture 55" descr="A picture containing shape&#10;&#10;Description automatically generated">
              <a:extLst>
                <a:ext uri="{FF2B5EF4-FFF2-40B4-BE49-F238E27FC236}">
                  <a16:creationId xmlns:a16="http://schemas.microsoft.com/office/drawing/2014/main" id="{17D5B2C8-D0C5-40A0-8DE5-EAEC36F9F02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46151"/>
            <a:stretch/>
          </p:blipFill>
          <p:spPr>
            <a:xfrm flipH="1">
              <a:off x="9152894" y="221529"/>
              <a:ext cx="753424" cy="768254"/>
            </a:xfrm>
            <a:prstGeom prst="rect">
              <a:avLst/>
            </a:prstGeom>
          </p:spPr>
        </p:pic>
        <p:cxnSp>
          <p:nvCxnSpPr>
            <p:cNvPr id="57" name="Straight Connector 56">
              <a:extLst>
                <a:ext uri="{FF2B5EF4-FFF2-40B4-BE49-F238E27FC236}">
                  <a16:creationId xmlns:a16="http://schemas.microsoft.com/office/drawing/2014/main" id="{7C902A5D-2BB8-43CF-86D4-4941BD570925}"/>
                </a:ext>
              </a:extLst>
            </p:cNvPr>
            <p:cNvCxnSpPr>
              <a:cxnSpLocks/>
            </p:cNvCxnSpPr>
            <p:nvPr/>
          </p:nvCxnSpPr>
          <p:spPr>
            <a:xfrm flipH="1">
              <a:off x="6993849" y="620428"/>
              <a:ext cx="2103120"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10BC00C-09E3-4D0E-811C-FB6FBF40CB31}"/>
                </a:ext>
              </a:extLst>
            </p:cNvPr>
            <p:cNvCxnSpPr>
              <a:cxnSpLocks/>
            </p:cNvCxnSpPr>
            <p:nvPr/>
          </p:nvCxnSpPr>
          <p:spPr>
            <a:xfrm flipH="1">
              <a:off x="9906318" y="620428"/>
              <a:ext cx="2103120"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6862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64" presetClass="path" presetSubtype="0" decel="100000" fill="hold" nodeType="withEffect">
                                  <p:stCondLst>
                                    <p:cond delay="0"/>
                                  </p:stCondLst>
                                  <p:childTnLst>
                                    <p:animMotion origin="layout" path="M -2.70833E-6 0.10023 L -2.70833E-6 2.22222E-6 " pathEditMode="relative" rAng="0" ptsTypes="AA">
                                      <p:cBhvr>
                                        <p:cTn id="9" dur="750" fill="hold"/>
                                        <p:tgtEl>
                                          <p:spTgt spid="16"/>
                                        </p:tgtEl>
                                        <p:attrNameLst>
                                          <p:attrName>ppt_x</p:attrName>
                                          <p:attrName>ppt_y</p:attrName>
                                        </p:attrNameLst>
                                      </p:cBhvr>
                                      <p:rCtr x="0" y="-6736"/>
                                    </p:animMotion>
                                  </p:childTnLst>
                                </p:cTn>
                              </p:par>
                              <p:par>
                                <p:cTn id="10" presetID="10" presetClass="entr" presetSubtype="0" fill="hold" grpId="0"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64" presetClass="path" presetSubtype="0" decel="100000" fill="hold" grpId="1" nodeType="withEffect">
                                  <p:stCondLst>
                                    <p:cond delay="0"/>
                                  </p:stCondLst>
                                  <p:childTnLst>
                                    <p:animMotion origin="layout" path="M -2.70833E-6 0.10023 L -2.70833E-6 2.22222E-6 " pathEditMode="relative" rAng="0" ptsTypes="AA">
                                      <p:cBhvr>
                                        <p:cTn id="14" dur="750" fill="hold"/>
                                        <p:tgtEl>
                                          <p:spTgt spid="45"/>
                                        </p:tgtEl>
                                        <p:attrNameLst>
                                          <p:attrName>ppt_x</p:attrName>
                                          <p:attrName>ppt_y</p:attrName>
                                        </p:attrNameLst>
                                      </p:cBhvr>
                                      <p:rCtr x="0" y="-6736"/>
                                    </p:animMotion>
                                  </p:childTnLst>
                                </p:cTn>
                              </p:par>
                              <p:par>
                                <p:cTn id="15" presetID="10"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64" presetClass="path" presetSubtype="0" decel="100000" fill="hold" grpId="1" nodeType="withEffect">
                                  <p:stCondLst>
                                    <p:cond delay="0"/>
                                  </p:stCondLst>
                                  <p:childTnLst>
                                    <p:animMotion origin="layout" path="M -2.70833E-6 0.10023 L -2.70833E-6 2.22222E-6 " pathEditMode="relative" rAng="0" ptsTypes="AA">
                                      <p:cBhvr>
                                        <p:cTn id="19" dur="750" fill="hold"/>
                                        <p:tgtEl>
                                          <p:spTgt spid="47"/>
                                        </p:tgtEl>
                                        <p:attrNameLst>
                                          <p:attrName>ppt_x</p:attrName>
                                          <p:attrName>ppt_y</p:attrName>
                                        </p:attrNameLst>
                                      </p:cBhvr>
                                      <p:rCtr x="0" y="-6736"/>
                                    </p:animMotion>
                                  </p:childTnLst>
                                </p:cTn>
                              </p:par>
                              <p:par>
                                <p:cTn id="20" presetID="10" presetClass="entr" presetSubtype="0"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64" presetClass="path" presetSubtype="0" decel="100000" fill="hold" grpId="1" nodeType="withEffect">
                                  <p:stCondLst>
                                    <p:cond delay="0"/>
                                  </p:stCondLst>
                                  <p:childTnLst>
                                    <p:animMotion origin="layout" path="M -2.70833E-6 0.10023 L -2.70833E-6 2.22222E-6 " pathEditMode="relative" rAng="0" ptsTypes="AA">
                                      <p:cBhvr>
                                        <p:cTn id="24" dur="750" fill="hold"/>
                                        <p:tgtEl>
                                          <p:spTgt spid="67"/>
                                        </p:tgtEl>
                                        <p:attrNameLst>
                                          <p:attrName>ppt_x</p:attrName>
                                          <p:attrName>ppt_y</p:attrName>
                                        </p:attrNameLst>
                                      </p:cBhvr>
                                      <p:rCtr x="0" y="-6736"/>
                                    </p:animMotion>
                                  </p:childTnLst>
                                </p:cTn>
                              </p:par>
                            </p:childTnLst>
                          </p:cTn>
                        </p:par>
                        <p:par>
                          <p:cTn id="25" fill="hold">
                            <p:stCondLst>
                              <p:cond delay="750"/>
                            </p:stCondLst>
                            <p:childTnLst>
                              <p:par>
                                <p:cTn id="26" presetID="2" presetClass="entr" presetSubtype="2" decel="10000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1+#ppt_w/2"/>
                                          </p:val>
                                        </p:tav>
                                        <p:tav tm="100000">
                                          <p:val>
                                            <p:strVal val="#ppt_x"/>
                                          </p:val>
                                        </p:tav>
                                      </p:tavLst>
                                    </p:anim>
                                    <p:anim calcmode="lin" valueType="num">
                                      <p:cBhvr additive="base">
                                        <p:cTn id="33" dur="500" fill="hold"/>
                                        <p:tgtEl>
                                          <p:spTgt spid="15"/>
                                        </p:tgtEl>
                                        <p:attrNameLst>
                                          <p:attrName>ppt_y</p:attrName>
                                        </p:attrNameLst>
                                      </p:cBhvr>
                                      <p:tavLst>
                                        <p:tav tm="0">
                                          <p:val>
                                            <p:strVal val="#ppt_y"/>
                                          </p:val>
                                        </p:tav>
                                        <p:tav tm="100000">
                                          <p:val>
                                            <p:strVal val="#ppt_y"/>
                                          </p:val>
                                        </p:tav>
                                      </p:tavLst>
                                    </p:anim>
                                  </p:childTnLst>
                                </p:cTn>
                              </p:par>
                              <p:par>
                                <p:cTn id="34" presetID="2" presetClass="entr" presetSubtype="2" decel="100000" fill="hold" nodeType="withEffect">
                                  <p:stCondLst>
                                    <p:cond delay="0"/>
                                  </p:stCondLst>
                                  <p:childTnLst>
                                    <p:set>
                                      <p:cBhvr>
                                        <p:cTn id="35" dur="1" fill="hold">
                                          <p:stCondLst>
                                            <p:cond delay="0"/>
                                          </p:stCondLst>
                                        </p:cTn>
                                        <p:tgtEl>
                                          <p:spTgt spid="55"/>
                                        </p:tgtEl>
                                        <p:attrNameLst>
                                          <p:attrName>style.visibility</p:attrName>
                                        </p:attrNameLst>
                                      </p:cBhvr>
                                      <p:to>
                                        <p:strVal val="visible"/>
                                      </p:to>
                                    </p:set>
                                    <p:anim calcmode="lin" valueType="num">
                                      <p:cBhvr additive="base">
                                        <p:cTn id="36" dur="500" fill="hold"/>
                                        <p:tgtEl>
                                          <p:spTgt spid="55"/>
                                        </p:tgtEl>
                                        <p:attrNameLst>
                                          <p:attrName>ppt_x</p:attrName>
                                        </p:attrNameLst>
                                      </p:cBhvr>
                                      <p:tavLst>
                                        <p:tav tm="0">
                                          <p:val>
                                            <p:strVal val="1+#ppt_w/2"/>
                                          </p:val>
                                        </p:tav>
                                        <p:tav tm="100000">
                                          <p:val>
                                            <p:strVal val="#ppt_x"/>
                                          </p:val>
                                        </p:tav>
                                      </p:tavLst>
                                    </p:anim>
                                    <p:anim calcmode="lin" valueType="num">
                                      <p:cBhvr additive="base">
                                        <p:cTn id="37" dur="500" fill="hold"/>
                                        <p:tgtEl>
                                          <p:spTgt spid="55"/>
                                        </p:tgtEl>
                                        <p:attrNameLst>
                                          <p:attrName>ppt_y</p:attrName>
                                        </p:attrNameLst>
                                      </p:cBhvr>
                                      <p:tavLst>
                                        <p:tav tm="0">
                                          <p:val>
                                            <p:strVal val="#ppt_y"/>
                                          </p:val>
                                        </p:tav>
                                        <p:tav tm="100000">
                                          <p:val>
                                            <p:strVal val="#ppt_y"/>
                                          </p:val>
                                        </p:tav>
                                      </p:tavLst>
                                    </p:anim>
                                  </p:childTnLst>
                                </p:cTn>
                              </p:par>
                              <p:par>
                                <p:cTn id="38" presetID="2" presetClass="entr" presetSubtype="2" decel="10000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1+#ppt_w/2"/>
                                          </p:val>
                                        </p:tav>
                                        <p:tav tm="100000">
                                          <p:val>
                                            <p:strVal val="#ppt_x"/>
                                          </p:val>
                                        </p:tav>
                                      </p:tavLst>
                                    </p:anim>
                                    <p:anim calcmode="lin" valueType="num">
                                      <p:cBhvr additive="base">
                                        <p:cTn id="41" dur="500" fill="hold"/>
                                        <p:tgtEl>
                                          <p:spTgt spid="22"/>
                                        </p:tgtEl>
                                        <p:attrNameLst>
                                          <p:attrName>ppt_y</p:attrName>
                                        </p:attrNameLst>
                                      </p:cBhvr>
                                      <p:tavLst>
                                        <p:tav tm="0">
                                          <p:val>
                                            <p:strVal val="#ppt_y"/>
                                          </p:val>
                                        </p:tav>
                                        <p:tav tm="100000">
                                          <p:val>
                                            <p:strVal val="#ppt_y"/>
                                          </p:val>
                                        </p:tav>
                                      </p:tavLst>
                                    </p:anim>
                                  </p:childTnLst>
                                </p:cTn>
                              </p:par>
                              <p:par>
                                <p:cTn id="42" presetID="2" presetClass="entr" presetSubtype="2" decel="10000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1+#ppt_w/2"/>
                                          </p:val>
                                        </p:tav>
                                        <p:tav tm="100000">
                                          <p:val>
                                            <p:strVal val="#ppt_x"/>
                                          </p:val>
                                        </p:tav>
                                      </p:tavLst>
                                    </p:anim>
                                    <p:anim calcmode="lin" valueType="num">
                                      <p:cBhvr additive="base">
                                        <p:cTn id="45" dur="500" fill="hold"/>
                                        <p:tgtEl>
                                          <p:spTgt spid="34"/>
                                        </p:tgtEl>
                                        <p:attrNameLst>
                                          <p:attrName>ppt_y</p:attrName>
                                        </p:attrNameLst>
                                      </p:cBhvr>
                                      <p:tavLst>
                                        <p:tav tm="0">
                                          <p:val>
                                            <p:strVal val="#ppt_y"/>
                                          </p:val>
                                        </p:tav>
                                        <p:tav tm="100000">
                                          <p:val>
                                            <p:strVal val="#ppt_y"/>
                                          </p:val>
                                        </p:tav>
                                      </p:tavLst>
                                    </p:anim>
                                  </p:childTnLst>
                                </p:cTn>
                              </p:par>
                              <p:par>
                                <p:cTn id="46" presetID="2" presetClass="entr" presetSubtype="2" decel="10000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additive="base">
                                        <p:cTn id="48" dur="500" fill="hold"/>
                                        <p:tgtEl>
                                          <p:spTgt spid="38"/>
                                        </p:tgtEl>
                                        <p:attrNameLst>
                                          <p:attrName>ppt_x</p:attrName>
                                        </p:attrNameLst>
                                      </p:cBhvr>
                                      <p:tavLst>
                                        <p:tav tm="0">
                                          <p:val>
                                            <p:strVal val="1+#ppt_w/2"/>
                                          </p:val>
                                        </p:tav>
                                        <p:tav tm="100000">
                                          <p:val>
                                            <p:strVal val="#ppt_x"/>
                                          </p:val>
                                        </p:tav>
                                      </p:tavLst>
                                    </p:anim>
                                    <p:anim calcmode="lin" valueType="num">
                                      <p:cBhvr additive="base">
                                        <p:cTn id="49" dur="500" fill="hold"/>
                                        <p:tgtEl>
                                          <p:spTgt spid="38"/>
                                        </p:tgtEl>
                                        <p:attrNameLst>
                                          <p:attrName>ppt_y</p:attrName>
                                        </p:attrNameLst>
                                      </p:cBhvr>
                                      <p:tavLst>
                                        <p:tav tm="0">
                                          <p:val>
                                            <p:strVal val="#ppt_y"/>
                                          </p:val>
                                        </p:tav>
                                        <p:tav tm="100000">
                                          <p:val>
                                            <p:strVal val="#ppt_y"/>
                                          </p:val>
                                        </p:tav>
                                      </p:tavLst>
                                    </p:anim>
                                  </p:childTnLst>
                                </p:cTn>
                              </p:par>
                              <p:par>
                                <p:cTn id="50" presetID="2" presetClass="entr" presetSubtype="2" decel="10000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additive="base">
                                        <p:cTn id="52" dur="500" fill="hold"/>
                                        <p:tgtEl>
                                          <p:spTgt spid="30"/>
                                        </p:tgtEl>
                                        <p:attrNameLst>
                                          <p:attrName>ppt_x</p:attrName>
                                        </p:attrNameLst>
                                      </p:cBhvr>
                                      <p:tavLst>
                                        <p:tav tm="0">
                                          <p:val>
                                            <p:strVal val="1+#ppt_w/2"/>
                                          </p:val>
                                        </p:tav>
                                        <p:tav tm="100000">
                                          <p:val>
                                            <p:strVal val="#ppt_x"/>
                                          </p:val>
                                        </p:tav>
                                      </p:tavLst>
                                    </p:anim>
                                    <p:anim calcmode="lin" valueType="num">
                                      <p:cBhvr additive="base">
                                        <p:cTn id="53" dur="500" fill="hold"/>
                                        <p:tgtEl>
                                          <p:spTgt spid="30"/>
                                        </p:tgtEl>
                                        <p:attrNameLst>
                                          <p:attrName>ppt_y</p:attrName>
                                        </p:attrNameLst>
                                      </p:cBhvr>
                                      <p:tavLst>
                                        <p:tav tm="0">
                                          <p:val>
                                            <p:strVal val="#ppt_y"/>
                                          </p:val>
                                        </p:tav>
                                        <p:tav tm="100000">
                                          <p:val>
                                            <p:strVal val="#ppt_y"/>
                                          </p:val>
                                        </p:tav>
                                      </p:tavLst>
                                    </p:anim>
                                  </p:childTnLst>
                                </p:cTn>
                              </p:par>
                              <p:par>
                                <p:cTn id="54" presetID="2" presetClass="entr" presetSubtype="2" decel="10000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1+#ppt_w/2"/>
                                          </p:val>
                                        </p:tav>
                                        <p:tav tm="100000">
                                          <p:val>
                                            <p:strVal val="#ppt_x"/>
                                          </p:val>
                                        </p:tav>
                                      </p:tavLst>
                                    </p:anim>
                                    <p:anim calcmode="lin" valueType="num">
                                      <p:cBhvr additive="base">
                                        <p:cTn id="57" dur="500" fill="hold"/>
                                        <p:tgtEl>
                                          <p:spTgt spid="42"/>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 calcmode="lin" valueType="num">
                                      <p:cBhvr additive="base">
                                        <p:cTn id="60" dur="500" fill="hold"/>
                                        <p:tgtEl>
                                          <p:spTgt spid="58"/>
                                        </p:tgtEl>
                                        <p:attrNameLst>
                                          <p:attrName>ppt_x</p:attrName>
                                        </p:attrNameLst>
                                      </p:cBhvr>
                                      <p:tavLst>
                                        <p:tav tm="0">
                                          <p:val>
                                            <p:strVal val="1+#ppt_w/2"/>
                                          </p:val>
                                        </p:tav>
                                        <p:tav tm="100000">
                                          <p:val>
                                            <p:strVal val="#ppt_x"/>
                                          </p:val>
                                        </p:tav>
                                      </p:tavLst>
                                    </p:anim>
                                    <p:anim calcmode="lin" valueType="num">
                                      <p:cBhvr additive="base">
                                        <p:cTn id="61" dur="500" fill="hold"/>
                                        <p:tgtEl>
                                          <p:spTgt spid="58"/>
                                        </p:tgtEl>
                                        <p:attrNameLst>
                                          <p:attrName>ppt_y</p:attrName>
                                        </p:attrNameLst>
                                      </p:cBhvr>
                                      <p:tavLst>
                                        <p:tav tm="0">
                                          <p:val>
                                            <p:strVal val="#ppt_y"/>
                                          </p:val>
                                        </p:tav>
                                        <p:tav tm="100000">
                                          <p:val>
                                            <p:strVal val="#ppt_y"/>
                                          </p:val>
                                        </p:tav>
                                      </p:tavLst>
                                    </p:anim>
                                  </p:childTnLst>
                                </p:cTn>
                              </p:par>
                              <p:par>
                                <p:cTn id="62" presetID="2" presetClass="entr" presetSubtype="2" decel="100000"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additive="base">
                                        <p:cTn id="64" dur="500" fill="hold"/>
                                        <p:tgtEl>
                                          <p:spTgt spid="46"/>
                                        </p:tgtEl>
                                        <p:attrNameLst>
                                          <p:attrName>ppt_x</p:attrName>
                                        </p:attrNameLst>
                                      </p:cBhvr>
                                      <p:tavLst>
                                        <p:tav tm="0">
                                          <p:val>
                                            <p:strVal val="1+#ppt_w/2"/>
                                          </p:val>
                                        </p:tav>
                                        <p:tav tm="100000">
                                          <p:val>
                                            <p:strVal val="#ppt_x"/>
                                          </p:val>
                                        </p:tav>
                                      </p:tavLst>
                                    </p:anim>
                                    <p:anim calcmode="lin" valueType="num">
                                      <p:cBhvr additive="base">
                                        <p:cTn id="65" dur="500" fill="hold"/>
                                        <p:tgtEl>
                                          <p:spTgt spid="46"/>
                                        </p:tgtEl>
                                        <p:attrNameLst>
                                          <p:attrName>ppt_y</p:attrName>
                                        </p:attrNameLst>
                                      </p:cBhvr>
                                      <p:tavLst>
                                        <p:tav tm="0">
                                          <p:val>
                                            <p:strVal val="#ppt_y"/>
                                          </p:val>
                                        </p:tav>
                                        <p:tav tm="100000">
                                          <p:val>
                                            <p:strVal val="#ppt_y"/>
                                          </p:val>
                                        </p:tav>
                                      </p:tavLst>
                                    </p:anim>
                                  </p:childTnLst>
                                </p:cTn>
                              </p:par>
                              <p:par>
                                <p:cTn id="66" presetID="2" presetClass="entr" presetSubtype="2" decel="100000" fill="hold" grpId="0" nodeType="withEffect">
                                  <p:stCondLst>
                                    <p:cond delay="0"/>
                                  </p:stCondLst>
                                  <p:childTnLst>
                                    <p:set>
                                      <p:cBhvr>
                                        <p:cTn id="67" dur="1" fill="hold">
                                          <p:stCondLst>
                                            <p:cond delay="0"/>
                                          </p:stCondLst>
                                        </p:cTn>
                                        <p:tgtEl>
                                          <p:spTgt spid="54"/>
                                        </p:tgtEl>
                                        <p:attrNameLst>
                                          <p:attrName>style.visibility</p:attrName>
                                        </p:attrNameLst>
                                      </p:cBhvr>
                                      <p:to>
                                        <p:strVal val="visible"/>
                                      </p:to>
                                    </p:set>
                                    <p:anim calcmode="lin" valueType="num">
                                      <p:cBhvr additive="base">
                                        <p:cTn id="68" dur="500" fill="hold"/>
                                        <p:tgtEl>
                                          <p:spTgt spid="54"/>
                                        </p:tgtEl>
                                        <p:attrNameLst>
                                          <p:attrName>ppt_x</p:attrName>
                                        </p:attrNameLst>
                                      </p:cBhvr>
                                      <p:tavLst>
                                        <p:tav tm="0">
                                          <p:val>
                                            <p:strVal val="1+#ppt_w/2"/>
                                          </p:val>
                                        </p:tav>
                                        <p:tav tm="100000">
                                          <p:val>
                                            <p:strVal val="#ppt_x"/>
                                          </p:val>
                                        </p:tav>
                                      </p:tavLst>
                                    </p:anim>
                                    <p:anim calcmode="lin" valueType="num">
                                      <p:cBhvr additive="base">
                                        <p:cTn id="69" dur="500" fill="hold"/>
                                        <p:tgtEl>
                                          <p:spTgt spid="54"/>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anim calcmode="lin" valueType="num">
                                      <p:cBhvr additive="base">
                                        <p:cTn id="72" dur="500" fill="hold"/>
                                        <p:tgtEl>
                                          <p:spTgt spid="50"/>
                                        </p:tgtEl>
                                        <p:attrNameLst>
                                          <p:attrName>ppt_x</p:attrName>
                                        </p:attrNameLst>
                                      </p:cBhvr>
                                      <p:tavLst>
                                        <p:tav tm="0">
                                          <p:val>
                                            <p:strVal val="1+#ppt_w/2"/>
                                          </p:val>
                                        </p:tav>
                                        <p:tav tm="100000">
                                          <p:val>
                                            <p:strVal val="#ppt_x"/>
                                          </p:val>
                                        </p:tav>
                                      </p:tavLst>
                                    </p:anim>
                                    <p:anim calcmode="lin" valueType="num">
                                      <p:cBhvr additive="base">
                                        <p:cTn id="73"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7" grpId="0"/>
      <p:bldP spid="67" grpId="1"/>
      <p:bldP spid="22" grpId="0"/>
      <p:bldP spid="30" grpId="0"/>
      <p:bldP spid="34" grpId="0"/>
      <p:bldP spid="38" grpId="0"/>
      <p:bldP spid="42" grpId="0"/>
      <p:bldP spid="46" grpId="0"/>
      <p:bldP spid="50" grpId="0"/>
      <p:bldP spid="54" grpId="0"/>
      <p:bldP spid="58" grpId="0"/>
      <p:bldP spid="45" grpId="0"/>
      <p:bldP spid="45" grpId="1"/>
      <p:bldP spid="47" grpId="0"/>
      <p:bldP spid="4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28681" y="2532448"/>
            <a:ext cx="7159569" cy="1793104"/>
          </a:xfrm>
        </p:spPr>
        <p:txBody>
          <a:bodyPr/>
          <a:lstStyle/>
          <a:p>
            <a:r>
              <a:rPr lang="en-US" sz="4000" dirty="0"/>
              <a:t>Governance methodology overview</a:t>
            </a:r>
          </a:p>
        </p:txBody>
      </p:sp>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26655865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72865CD5-51EB-4606-92D6-916E7BD2700D}"/>
              </a:ext>
            </a:extLst>
          </p:cNvPr>
          <p:cNvGrpSpPr/>
          <p:nvPr/>
        </p:nvGrpSpPr>
        <p:grpSpPr>
          <a:xfrm>
            <a:off x="500385" y="2310819"/>
            <a:ext cx="7534441" cy="837534"/>
            <a:chOff x="682339" y="3009333"/>
            <a:chExt cx="7534441" cy="837534"/>
          </a:xfrm>
        </p:grpSpPr>
        <p:sp>
          <p:nvSpPr>
            <p:cNvPr id="22" name="Title 1">
              <a:extLst>
                <a:ext uri="{FF2B5EF4-FFF2-40B4-BE49-F238E27FC236}">
                  <a16:creationId xmlns:a16="http://schemas.microsoft.com/office/drawing/2014/main" id="{3AA96BC5-DABA-4ACA-98CD-81668679EF24}"/>
                </a:ext>
              </a:extLst>
            </p:cNvPr>
            <p:cNvSpPr txBox="1">
              <a:spLocks/>
            </p:cNvSpPr>
            <p:nvPr/>
          </p:nvSpPr>
          <p:spPr>
            <a:xfrm>
              <a:off x="1315525" y="3009333"/>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indent="0" defTabSz="914400" fontAlgn="auto">
                <a:spcAft>
                  <a:spcPts val="600"/>
                </a:spcAft>
                <a:buClrTx/>
                <a:buSzTx/>
                <a:tabLst/>
                <a:defRPr/>
              </a:pPr>
              <a:r>
                <a:rPr lang="en-US" sz="2000" spc="0" dirty="0">
                  <a:solidFill>
                    <a:schemeClr val="tx2"/>
                  </a:solidFill>
                  <a:cs typeface="+mn-cs"/>
                </a:rPr>
                <a:t>Methodology overview</a:t>
              </a:r>
            </a:p>
            <a:p>
              <a:pPr marL="0" marR="0" lvl="0" indent="0" algn="l" defTabSz="914400" rtl="0" eaLnBrk="1" fontAlgn="auto" latinLnBrk="0" hangingPunct="1">
                <a:lnSpc>
                  <a:spcPct val="90000"/>
                </a:lnSpc>
                <a:spcBef>
                  <a:spcPct val="0"/>
                </a:spcBef>
                <a:spcAft>
                  <a:spcPts val="600"/>
                </a:spcAft>
                <a:buClrTx/>
                <a:buSzTx/>
                <a:buFontTx/>
                <a:buNone/>
                <a:tabLst/>
                <a:defRPr/>
              </a:pPr>
              <a:r>
                <a:rPr lang="en-US" sz="1400" spc="0" dirty="0">
                  <a:solidFill>
                    <a:schemeClr val="tx1"/>
                  </a:solidFill>
                  <a:latin typeface="+mn-lt"/>
                  <a:cs typeface="+mn-cs"/>
                </a:rPr>
                <a:t>Establish a basic understanding of cloud governance</a:t>
              </a:r>
            </a:p>
          </p:txBody>
        </p:sp>
        <p:sp>
          <p:nvSpPr>
            <p:cNvPr id="26" name="Oval 25">
              <a:extLst>
                <a:ext uri="{FF2B5EF4-FFF2-40B4-BE49-F238E27FC236}">
                  <a16:creationId xmlns:a16="http://schemas.microsoft.com/office/drawing/2014/main" id="{3D916530-3C67-46F2-AB55-8FAA12FE660D}"/>
                </a:ext>
              </a:extLst>
            </p:cNvPr>
            <p:cNvSpPr/>
            <p:nvPr/>
          </p:nvSpPr>
          <p:spPr bwMode="auto">
            <a:xfrm>
              <a:off x="682339" y="3177307"/>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rPr>
                <a:t>1</a:t>
              </a: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grpSp>
      <p:sp>
        <p:nvSpPr>
          <p:cNvPr id="4" name="Title 3"/>
          <p:cNvSpPr>
            <a:spLocks noGrp="1"/>
          </p:cNvSpPr>
          <p:nvPr>
            <p:ph type="title"/>
          </p:nvPr>
        </p:nvSpPr>
        <p:spPr>
          <a:xfrm>
            <a:off x="455996" y="620428"/>
            <a:ext cx="6882542" cy="1192634"/>
          </a:xfrm>
        </p:spPr>
        <p:txBody>
          <a:bodyPr/>
          <a:lstStyle/>
          <a:p>
            <a:r>
              <a:rPr lang="en-IN" dirty="0"/>
              <a:t>Drive cloud adoption efficiency </a:t>
            </a:r>
            <a:br>
              <a:rPr lang="en-IN" dirty="0"/>
            </a:br>
            <a:r>
              <a:rPr lang="en-IN" dirty="0"/>
              <a:t>in an iterative governance process – </a:t>
            </a:r>
            <a:br>
              <a:rPr lang="en-IN" dirty="0"/>
            </a:br>
            <a:r>
              <a:rPr lang="en-IN" dirty="0"/>
              <a:t>four key exercises to focus on:</a:t>
            </a:r>
          </a:p>
        </p:txBody>
      </p:sp>
      <p:grpSp>
        <p:nvGrpSpPr>
          <p:cNvPr id="35" name="Group 34">
            <a:extLst>
              <a:ext uri="{FF2B5EF4-FFF2-40B4-BE49-F238E27FC236}">
                <a16:creationId xmlns:a16="http://schemas.microsoft.com/office/drawing/2014/main" id="{31AD2E25-36FB-4701-B96D-8E010BED66A2}"/>
              </a:ext>
            </a:extLst>
          </p:cNvPr>
          <p:cNvGrpSpPr/>
          <p:nvPr/>
        </p:nvGrpSpPr>
        <p:grpSpPr>
          <a:xfrm>
            <a:off x="500385" y="3448925"/>
            <a:ext cx="7520706" cy="837534"/>
            <a:chOff x="500385" y="3448925"/>
            <a:chExt cx="7520706" cy="837534"/>
          </a:xfrm>
        </p:grpSpPr>
        <p:sp>
          <p:nvSpPr>
            <p:cNvPr id="10" name="Title 1"/>
            <p:cNvSpPr txBox="1">
              <a:spLocks/>
            </p:cNvSpPr>
            <p:nvPr/>
          </p:nvSpPr>
          <p:spPr>
            <a:xfrm>
              <a:off x="1133571" y="3448925"/>
              <a:ext cx="6887520"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defRPr/>
              </a:pPr>
              <a:r>
                <a:rPr lang="en-US" sz="2000" spc="0" dirty="0">
                  <a:solidFill>
                    <a:schemeClr val="tx2"/>
                  </a:solidFill>
                  <a:cs typeface="+mn-cs"/>
                </a:rPr>
                <a:t>Governance benchmark</a:t>
              </a:r>
            </a:p>
            <a:p>
              <a:pPr defTabSz="914400">
                <a:spcAft>
                  <a:spcPts val="600"/>
                </a:spcAft>
                <a:defRPr/>
              </a:pPr>
              <a:r>
                <a:rPr lang="en-US" sz="1400" spc="0" dirty="0">
                  <a:solidFill>
                    <a:schemeClr val="tx1"/>
                  </a:solidFill>
                  <a:latin typeface="+mn-lt"/>
                  <a:cs typeface="+mn-cs"/>
                </a:rPr>
                <a:t>Assess your current state and the future state to get started</a:t>
              </a:r>
            </a:p>
          </p:txBody>
        </p:sp>
        <p:sp>
          <p:nvSpPr>
            <p:cNvPr id="11" name="Oval 10"/>
            <p:cNvSpPr/>
            <p:nvPr/>
          </p:nvSpPr>
          <p:spPr bwMode="auto">
            <a:xfrm>
              <a:off x="500385" y="3614574"/>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2040" kern="0">
                  <a:solidFill>
                    <a:srgbClr val="FFFFFF"/>
                  </a:solidFill>
                  <a:latin typeface="Segoe UI"/>
                  <a:cs typeface="Segoe UI Semibold" panose="020B0702040204020203" pitchFamily="34" charset="0"/>
                </a:rPr>
                <a:t>2</a:t>
              </a:r>
            </a:p>
          </p:txBody>
        </p:sp>
      </p:grpSp>
      <p:grpSp>
        <p:nvGrpSpPr>
          <p:cNvPr id="36" name="Group 35">
            <a:extLst>
              <a:ext uri="{FF2B5EF4-FFF2-40B4-BE49-F238E27FC236}">
                <a16:creationId xmlns:a16="http://schemas.microsoft.com/office/drawing/2014/main" id="{5CDA9A21-218A-43D8-9082-83F639B7DC8E}"/>
              </a:ext>
            </a:extLst>
          </p:cNvPr>
          <p:cNvGrpSpPr/>
          <p:nvPr/>
        </p:nvGrpSpPr>
        <p:grpSpPr>
          <a:xfrm>
            <a:off x="500385" y="4587031"/>
            <a:ext cx="7534441" cy="837534"/>
            <a:chOff x="500385" y="4587031"/>
            <a:chExt cx="7534441" cy="837534"/>
          </a:xfrm>
        </p:grpSpPr>
        <p:sp>
          <p:nvSpPr>
            <p:cNvPr id="24" name="Title 1"/>
            <p:cNvSpPr txBox="1">
              <a:spLocks/>
            </p:cNvSpPr>
            <p:nvPr/>
          </p:nvSpPr>
          <p:spPr>
            <a:xfrm>
              <a:off x="1133571" y="4587031"/>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defRPr/>
              </a:pPr>
              <a:r>
                <a:rPr lang="en-US" sz="2000" spc="0" dirty="0">
                  <a:solidFill>
                    <a:schemeClr val="tx2"/>
                  </a:solidFill>
                  <a:cs typeface="+mn-cs"/>
                </a:rPr>
                <a:t>Initial governance foundation </a:t>
              </a:r>
            </a:p>
            <a:p>
              <a:pPr defTabSz="914400">
                <a:spcAft>
                  <a:spcPts val="600"/>
                </a:spcAft>
                <a:defRPr/>
              </a:pPr>
              <a:r>
                <a:rPr lang="en-US" sz="1400" spc="0" dirty="0">
                  <a:solidFill>
                    <a:schemeClr val="tx1"/>
                  </a:solidFill>
                  <a:latin typeface="+mn-lt"/>
                  <a:cs typeface="+mn-cs"/>
                </a:rPr>
                <a:t>Begin establishing your governance foundation </a:t>
              </a:r>
              <a:br>
                <a:rPr lang="en-US" sz="1400" spc="0" dirty="0">
                  <a:solidFill>
                    <a:schemeClr val="tx1"/>
                  </a:solidFill>
                  <a:latin typeface="+mn-lt"/>
                  <a:cs typeface="+mn-cs"/>
                </a:rPr>
              </a:br>
              <a:r>
                <a:rPr lang="en-US" sz="1400" spc="0" dirty="0">
                  <a:solidFill>
                    <a:schemeClr val="tx1"/>
                  </a:solidFill>
                  <a:latin typeface="+mn-lt"/>
                  <a:cs typeface="+mn-cs"/>
                </a:rPr>
                <a:t>by implementing a set of governance tools</a:t>
              </a:r>
            </a:p>
          </p:txBody>
        </p:sp>
        <p:sp>
          <p:nvSpPr>
            <p:cNvPr id="25" name="Oval 24"/>
            <p:cNvSpPr/>
            <p:nvPr/>
          </p:nvSpPr>
          <p:spPr bwMode="auto">
            <a:xfrm>
              <a:off x="500385" y="4750355"/>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2040" kern="0" dirty="0">
                  <a:solidFill>
                    <a:srgbClr val="FFFFFF"/>
                  </a:solidFill>
                  <a:latin typeface="Segoe UI"/>
                  <a:cs typeface="Segoe UI Semibold" panose="020B0702040204020203" pitchFamily="34" charset="0"/>
                </a:rPr>
                <a:t>3</a:t>
              </a:r>
            </a:p>
          </p:txBody>
        </p:sp>
      </p:grpSp>
      <p:grpSp>
        <p:nvGrpSpPr>
          <p:cNvPr id="37" name="Group 36">
            <a:extLst>
              <a:ext uri="{FF2B5EF4-FFF2-40B4-BE49-F238E27FC236}">
                <a16:creationId xmlns:a16="http://schemas.microsoft.com/office/drawing/2014/main" id="{92D96488-9199-4E05-9E16-ECC63D576BE4}"/>
              </a:ext>
            </a:extLst>
          </p:cNvPr>
          <p:cNvGrpSpPr/>
          <p:nvPr/>
        </p:nvGrpSpPr>
        <p:grpSpPr>
          <a:xfrm>
            <a:off x="500385" y="5725136"/>
            <a:ext cx="7534441" cy="837534"/>
            <a:chOff x="500385" y="5725136"/>
            <a:chExt cx="7534441" cy="837534"/>
          </a:xfrm>
        </p:grpSpPr>
        <p:sp>
          <p:nvSpPr>
            <p:cNvPr id="28" name="Title 1"/>
            <p:cNvSpPr txBox="1">
              <a:spLocks/>
            </p:cNvSpPr>
            <p:nvPr/>
          </p:nvSpPr>
          <p:spPr>
            <a:xfrm>
              <a:off x="1133571" y="5725136"/>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US" sz="2000" spc="0" dirty="0">
                  <a:solidFill>
                    <a:schemeClr val="tx2"/>
                  </a:solidFill>
                  <a:cs typeface="+mn-cs"/>
                </a:rPr>
                <a:t>Evolve governance foundation</a:t>
              </a:r>
              <a:br>
                <a:rPr kumimoji="0" lang="en-US" sz="1800" b="0" i="0" u="none" strike="noStrike" kern="1200" cap="none" spc="0" normalizeH="0" baseline="0" noProof="0" dirty="0">
                  <a:ln w="3175">
                    <a:noFill/>
                  </a:ln>
                  <a:solidFill>
                    <a:srgbClr val="3C3B41"/>
                  </a:solidFill>
                  <a:effectLst/>
                  <a:uLnTx/>
                  <a:uFillTx/>
                  <a:latin typeface="Segoe UI"/>
                  <a:ea typeface="+mn-ea"/>
                  <a:cs typeface="Segoe UI" pitchFamily="34" charset="0"/>
                </a:rPr>
              </a:br>
              <a:r>
                <a:rPr lang="en-US" sz="1400" spc="0" dirty="0">
                  <a:solidFill>
                    <a:schemeClr val="tx1"/>
                  </a:solidFill>
                  <a:latin typeface="+mn-lt"/>
                  <a:cs typeface="+mn-cs"/>
                </a:rPr>
                <a:t>Iteratively add governance controls to address risks</a:t>
              </a:r>
            </a:p>
          </p:txBody>
        </p:sp>
        <p:sp>
          <p:nvSpPr>
            <p:cNvPr id="29" name="Oval 28"/>
            <p:cNvSpPr/>
            <p:nvPr/>
          </p:nvSpPr>
          <p:spPr bwMode="auto">
            <a:xfrm>
              <a:off x="500385" y="5886137"/>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2040" kern="0" dirty="0">
                  <a:solidFill>
                    <a:srgbClr val="FFFFFF"/>
                  </a:solidFill>
                  <a:latin typeface="Segoe UI"/>
                  <a:cs typeface="Segoe UI Semibold" panose="020B0702040204020203" pitchFamily="34" charset="0"/>
                </a:rPr>
                <a:t>4</a:t>
              </a:r>
            </a:p>
          </p:txBody>
        </p:sp>
      </p:grpSp>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l="8423"/>
          <a:stretch/>
        </p:blipFill>
        <p:spPr>
          <a:xfrm>
            <a:off x="8063345" y="-1"/>
            <a:ext cx="4371455" cy="6858001"/>
          </a:xfrm>
          <a:prstGeom prst="rect">
            <a:avLst/>
          </a:prstGeom>
        </p:spPr>
      </p:pic>
      <p:sp>
        <p:nvSpPr>
          <p:cNvPr id="3" name="Rectangle 2">
            <a:extLst>
              <a:ext uri="{FF2B5EF4-FFF2-40B4-BE49-F238E27FC236}">
                <a16:creationId xmlns:a16="http://schemas.microsoft.com/office/drawing/2014/main" id="{2B445375-7A33-44F3-9618-42AC5A4A8273}"/>
              </a:ext>
            </a:extLst>
          </p:cNvPr>
          <p:cNvSpPr/>
          <p:nvPr/>
        </p:nvSpPr>
        <p:spPr bwMode="auto">
          <a:xfrm>
            <a:off x="0" y="3282750"/>
            <a:ext cx="8063345" cy="3279920"/>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AFD09ACF-4042-4910-8128-6DB64BDA4C8F}"/>
              </a:ext>
            </a:extLst>
          </p:cNvPr>
          <p:cNvSpPr/>
          <p:nvPr/>
        </p:nvSpPr>
        <p:spPr bwMode="auto">
          <a:xfrm>
            <a:off x="0" y="2201577"/>
            <a:ext cx="8063345" cy="105601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9190692D-AA8C-4B73-B9D2-0BBF213471E1}"/>
              </a:ext>
            </a:extLst>
          </p:cNvPr>
          <p:cNvGrpSpPr/>
          <p:nvPr/>
        </p:nvGrpSpPr>
        <p:grpSpPr>
          <a:xfrm>
            <a:off x="500385" y="2310819"/>
            <a:ext cx="7534441" cy="837534"/>
            <a:chOff x="682339" y="3009333"/>
            <a:chExt cx="7534441" cy="837534"/>
          </a:xfrm>
        </p:grpSpPr>
        <p:sp>
          <p:nvSpPr>
            <p:cNvPr id="30" name="Title 1">
              <a:extLst>
                <a:ext uri="{FF2B5EF4-FFF2-40B4-BE49-F238E27FC236}">
                  <a16:creationId xmlns:a16="http://schemas.microsoft.com/office/drawing/2014/main" id="{F5C8E634-5780-4D0C-9C4B-0E1ED3095A86}"/>
                </a:ext>
              </a:extLst>
            </p:cNvPr>
            <p:cNvSpPr txBox="1">
              <a:spLocks/>
            </p:cNvSpPr>
            <p:nvPr/>
          </p:nvSpPr>
          <p:spPr>
            <a:xfrm>
              <a:off x="1315525" y="3009333"/>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indent="0" defTabSz="914400" fontAlgn="auto">
                <a:spcAft>
                  <a:spcPts val="600"/>
                </a:spcAft>
                <a:buClrTx/>
                <a:buSzTx/>
                <a:tabLst/>
                <a:defRPr/>
              </a:pPr>
              <a:r>
                <a:rPr lang="en-US" sz="2000" spc="0" dirty="0">
                  <a:solidFill>
                    <a:schemeClr val="bg1">
                      <a:lumMod val="95000"/>
                    </a:schemeClr>
                  </a:solidFill>
                  <a:cs typeface="+mn-cs"/>
                </a:rPr>
                <a:t>Methodology overview</a:t>
              </a:r>
            </a:p>
            <a:p>
              <a:pPr marL="0" marR="0" lvl="0" indent="0" algn="l" defTabSz="914400" rtl="0" eaLnBrk="1" fontAlgn="auto" latinLnBrk="0" hangingPunct="1">
                <a:lnSpc>
                  <a:spcPct val="90000"/>
                </a:lnSpc>
                <a:spcBef>
                  <a:spcPct val="0"/>
                </a:spcBef>
                <a:spcAft>
                  <a:spcPts val="600"/>
                </a:spcAft>
                <a:buClrTx/>
                <a:buSzTx/>
                <a:buFontTx/>
                <a:buNone/>
                <a:tabLst/>
                <a:defRPr/>
              </a:pPr>
              <a:r>
                <a:rPr lang="en-US" sz="1400" spc="0" dirty="0">
                  <a:solidFill>
                    <a:schemeClr val="bg1">
                      <a:lumMod val="95000"/>
                    </a:schemeClr>
                  </a:solidFill>
                  <a:latin typeface="+mn-lt"/>
                  <a:cs typeface="+mn-cs"/>
                </a:rPr>
                <a:t>Establish a basic understanding of cloud governance</a:t>
              </a:r>
            </a:p>
          </p:txBody>
        </p:sp>
        <p:sp>
          <p:nvSpPr>
            <p:cNvPr id="32" name="Oval 31">
              <a:extLst>
                <a:ext uri="{FF2B5EF4-FFF2-40B4-BE49-F238E27FC236}">
                  <a16:creationId xmlns:a16="http://schemas.microsoft.com/office/drawing/2014/main" id="{7B87B0B2-E3F6-40CD-99DA-2AE295944EB8}"/>
                </a:ext>
              </a:extLst>
            </p:cNvPr>
            <p:cNvSpPr/>
            <p:nvPr/>
          </p:nvSpPr>
          <p:spPr bwMode="auto">
            <a:xfrm>
              <a:off x="682339" y="3177307"/>
              <a:ext cx="503386" cy="50338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chemeClr val="tx2"/>
                  </a:solidFill>
                  <a:effectLst/>
                  <a:uLnTx/>
                  <a:uFillTx/>
                  <a:latin typeface="Segoe UI"/>
                  <a:ea typeface="Segoe UI" panose="020B0502040204020203" pitchFamily="34" charset="0"/>
                  <a:cs typeface="Segoe UI Semibold" panose="020B0702040204020203" pitchFamily="34" charset="0"/>
                </a:rPr>
                <a:t>1</a:t>
              </a:r>
              <a:endParaRPr kumimoji="0" lang="en-US" sz="2400" b="0" i="0" u="none" strike="noStrike" kern="0" cap="none" spc="0" normalizeH="0" baseline="0" noProof="0" dirty="0">
                <a:ln>
                  <a:noFill/>
                </a:ln>
                <a:solidFill>
                  <a:schemeClr val="tx2"/>
                </a:solidFill>
                <a:effectLst/>
                <a:uLnTx/>
                <a:uFillTx/>
                <a:latin typeface="Segoe UI"/>
                <a:ea typeface="Segoe UI" panose="020B05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155880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0-#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0-#ppt_w/2"/>
                                          </p:val>
                                        </p:tav>
                                        <p:tav tm="100000">
                                          <p:val>
                                            <p:strVal val="#ppt_x"/>
                                          </p:val>
                                        </p:tav>
                                      </p:tavLst>
                                    </p:anim>
                                    <p:anim calcmode="lin" valueType="num">
                                      <p:cBhvr additive="base">
                                        <p:cTn id="18" dur="5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0-#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002007FE-5F12-4F8E-847C-C4566487E5D6}"/>
              </a:ext>
            </a:extLst>
          </p:cNvPr>
          <p:cNvSpPr/>
          <p:nvPr/>
        </p:nvSpPr>
        <p:spPr bwMode="auto">
          <a:xfrm>
            <a:off x="427038" y="1582908"/>
            <a:ext cx="11425858" cy="39958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4A611D5-96C7-42A0-996A-6A1E12D9C3D5}"/>
              </a:ext>
            </a:extLst>
          </p:cNvPr>
          <p:cNvSpPr txBox="1"/>
          <p:nvPr/>
        </p:nvSpPr>
        <p:spPr>
          <a:xfrm>
            <a:off x="481045" y="5578754"/>
            <a:ext cx="11229909" cy="832787"/>
          </a:xfrm>
          <a:prstGeom prst="rect">
            <a:avLst/>
          </a:prstGeom>
          <a:noFill/>
          <a:ln>
            <a:noFill/>
          </a:ln>
        </p:spPr>
        <p:txBody>
          <a:bodyPr wrap="square" lIns="179306" tIns="143444" rIns="179306" bIns="143444" rtlCol="0">
            <a:spAutoFit/>
          </a:bodyPr>
          <a:lstStyle/>
          <a:p>
            <a:pPr marL="0" marR="0" lvl="0" indent="0" algn="ctr" defTabSz="914565"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000000"/>
                </a:solidFill>
                <a:effectLst/>
                <a:uLnTx/>
                <a:uFillTx/>
                <a:latin typeface="Segoe UI"/>
                <a:ea typeface="+mn-ea"/>
                <a:cs typeface="+mn-cs"/>
              </a:rPr>
              <a:t>Governance funnels corporate policy changes into five actionable disciplines – </a:t>
            </a:r>
          </a:p>
          <a:p>
            <a:pPr marL="0" marR="0" lvl="0" indent="0" algn="ctr" defTabSz="914565"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0078D3"/>
                </a:solidFill>
                <a:effectLst/>
                <a:uLnTx/>
                <a:uFillTx/>
                <a:latin typeface="Segoe UI Semibold"/>
                <a:ea typeface="+mn-ea"/>
                <a:cs typeface="+mn-cs"/>
              </a:rPr>
              <a:t>enabling your organization to modernize and reach business goals.</a:t>
            </a:r>
          </a:p>
        </p:txBody>
      </p:sp>
      <p:sp>
        <p:nvSpPr>
          <p:cNvPr id="7" name="TextBox 6">
            <a:extLst>
              <a:ext uri="{FF2B5EF4-FFF2-40B4-BE49-F238E27FC236}">
                <a16:creationId xmlns:a16="http://schemas.microsoft.com/office/drawing/2014/main" id="{C22049EF-7D3F-4914-861D-B0B91546ADBB}"/>
              </a:ext>
            </a:extLst>
          </p:cNvPr>
          <p:cNvSpPr txBox="1"/>
          <p:nvPr/>
        </p:nvSpPr>
        <p:spPr>
          <a:xfrm>
            <a:off x="246197" y="6249272"/>
            <a:ext cx="4722326" cy="483589"/>
          </a:xfrm>
          <a:prstGeom prst="rect">
            <a:avLst/>
          </a:prstGeom>
          <a:noFill/>
          <a:ln>
            <a:noFill/>
          </a:ln>
        </p:spPr>
        <p:txBody>
          <a:bodyPr wrap="square" lIns="179306" tIns="143444" rIns="179306" bIns="143444" rtlCol="0">
            <a:spAutoFit/>
          </a:bodyPr>
          <a:lstStyle/>
          <a:p>
            <a:pPr marL="0" marR="0" lvl="0" indent="0" algn="l" defTabSz="914565" rtl="0" eaLnBrk="1" fontAlgn="auto" latinLnBrk="0" hangingPunct="1">
              <a:lnSpc>
                <a:spcPct val="90000"/>
              </a:lnSpc>
              <a:spcBef>
                <a:spcPts val="0"/>
              </a:spcBef>
              <a:spcAft>
                <a:spcPts val="588"/>
              </a:spcAft>
              <a:buClrTx/>
              <a:buSzTx/>
              <a:buFontTx/>
              <a:buNone/>
              <a:tabLst/>
              <a:defRPr/>
            </a:pPr>
            <a:r>
              <a:rPr kumimoji="0" lang="en-US" sz="1400" b="0" i="0" u="sng" strike="noStrike" kern="1200" cap="none" spc="0" normalizeH="0" baseline="0" noProof="0" dirty="0">
                <a:ln>
                  <a:noFill/>
                </a:ln>
                <a:solidFill>
                  <a:srgbClr val="0078D3"/>
                </a:solidFill>
                <a:effectLst/>
                <a:uLnTx/>
                <a:uFillTx/>
                <a:latin typeface="Segoe UI"/>
                <a:ea typeface="+mn-ea"/>
                <a:cs typeface="+mn-cs"/>
              </a:rPr>
              <a:t>https://aka.ms/adopt/Gov</a:t>
            </a:r>
          </a:p>
        </p:txBody>
      </p:sp>
      <p:sp>
        <p:nvSpPr>
          <p:cNvPr id="5" name="Title 4">
            <a:extLst>
              <a:ext uri="{FF2B5EF4-FFF2-40B4-BE49-F238E27FC236}">
                <a16:creationId xmlns:a16="http://schemas.microsoft.com/office/drawing/2014/main" id="{8035DDFD-A08A-413A-8192-FCB322E83CA7}"/>
              </a:ext>
            </a:extLst>
          </p:cNvPr>
          <p:cNvSpPr>
            <a:spLocks noGrp="1"/>
          </p:cNvSpPr>
          <p:nvPr>
            <p:ph type="title"/>
          </p:nvPr>
        </p:nvSpPr>
        <p:spPr/>
        <p:txBody>
          <a:bodyPr/>
          <a:lstStyle/>
          <a:p>
            <a:r>
              <a:rPr lang="en-US" dirty="0"/>
              <a:t>Governance methodology</a:t>
            </a:r>
          </a:p>
        </p:txBody>
      </p:sp>
      <p:sp>
        <p:nvSpPr>
          <p:cNvPr id="10" name="Text Placeholder 9">
            <a:extLst>
              <a:ext uri="{FF2B5EF4-FFF2-40B4-BE49-F238E27FC236}">
                <a16:creationId xmlns:a16="http://schemas.microsoft.com/office/drawing/2014/main" id="{EB55F5CB-1184-49ED-B4C2-1CA62B689C3A}"/>
              </a:ext>
            </a:extLst>
          </p:cNvPr>
          <p:cNvSpPr>
            <a:spLocks noGrp="1"/>
          </p:cNvSpPr>
          <p:nvPr>
            <p:ph type="body" sz="quarter" idx="10"/>
          </p:nvPr>
        </p:nvSpPr>
        <p:spPr>
          <a:xfrm>
            <a:off x="455995" y="1199316"/>
            <a:ext cx="9384447" cy="287771"/>
          </a:xfrm>
        </p:spPr>
        <p:txBody>
          <a:bodyPr/>
          <a:lstStyle/>
          <a:p>
            <a:pPr marL="0" indent="0">
              <a:buNone/>
            </a:pPr>
            <a:r>
              <a:rPr lang="en-US" dirty="0">
                <a:solidFill>
                  <a:schemeClr val="tx2"/>
                </a:solidFill>
              </a:rPr>
              <a:t>Envision an end state – and incrementally build trust and confidence.</a:t>
            </a:r>
          </a:p>
        </p:txBody>
      </p:sp>
      <p:sp>
        <p:nvSpPr>
          <p:cNvPr id="13" name="Text Placeholder 9">
            <a:extLst>
              <a:ext uri="{FF2B5EF4-FFF2-40B4-BE49-F238E27FC236}">
                <a16:creationId xmlns:a16="http://schemas.microsoft.com/office/drawing/2014/main" id="{93F1081C-DFA4-4FA7-9E05-8ECAEBC4D965}"/>
              </a:ext>
            </a:extLst>
          </p:cNvPr>
          <p:cNvSpPr txBox="1">
            <a:spLocks/>
          </p:cNvSpPr>
          <p:nvPr/>
        </p:nvSpPr>
        <p:spPr>
          <a:xfrm>
            <a:off x="813644" y="1843051"/>
            <a:ext cx="959337" cy="28777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961" b="0" i="0" u="none" strike="noStrike" kern="1200" cap="none" spc="0" normalizeH="0" baseline="0" noProof="0" dirty="0">
                <a:ln>
                  <a:noFill/>
                </a:ln>
                <a:solidFill>
                  <a:srgbClr val="000000"/>
                </a:solidFill>
                <a:effectLst/>
                <a:uLnTx/>
                <a:uFillTx/>
                <a:latin typeface="Segoe UI"/>
                <a:ea typeface="+mn-ea"/>
                <a:cs typeface="+mn-cs"/>
              </a:rPr>
              <a:t>Govern</a:t>
            </a:r>
          </a:p>
        </p:txBody>
      </p:sp>
      <p:sp>
        <p:nvSpPr>
          <p:cNvPr id="19" name="Rectangle 18">
            <a:extLst>
              <a:ext uri="{FF2B5EF4-FFF2-40B4-BE49-F238E27FC236}">
                <a16:creationId xmlns:a16="http://schemas.microsoft.com/office/drawing/2014/main" id="{5416E086-3711-4970-A8E1-931A5AA788F8}"/>
              </a:ext>
            </a:extLst>
          </p:cNvPr>
          <p:cNvSpPr/>
          <p:nvPr/>
        </p:nvSpPr>
        <p:spPr bwMode="auto">
          <a:xfrm>
            <a:off x="1979002" y="2226363"/>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Business risks</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Document evolving business risks and the business’ tolerance for risk, based on data classification and application criticality</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20" name="Rectangle 19">
            <a:extLst>
              <a:ext uri="{FF2B5EF4-FFF2-40B4-BE49-F238E27FC236}">
                <a16:creationId xmlns:a16="http://schemas.microsoft.com/office/drawing/2014/main" id="{5A2F7C74-103B-4475-923A-25DE09438BB7}"/>
              </a:ext>
            </a:extLst>
          </p:cNvPr>
          <p:cNvSpPr/>
          <p:nvPr/>
        </p:nvSpPr>
        <p:spPr bwMode="auto">
          <a:xfrm>
            <a:off x="5518196" y="2226363"/>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Policy &amp; compliance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Convert risk decisions into policy statements to establish cloud adoption boundaries</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21" name="Rectangle 20">
            <a:extLst>
              <a:ext uri="{FF2B5EF4-FFF2-40B4-BE49-F238E27FC236}">
                <a16:creationId xmlns:a16="http://schemas.microsoft.com/office/drawing/2014/main" id="{4B5C270A-743A-4E4B-ACA4-8A3977C2CF8A}"/>
              </a:ext>
            </a:extLst>
          </p:cNvPr>
          <p:cNvSpPr/>
          <p:nvPr/>
        </p:nvSpPr>
        <p:spPr bwMode="auto">
          <a:xfrm>
            <a:off x="9384016" y="2226363"/>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Process</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Establish processes to monitor violations and adherence to corporate policies.</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grpSp>
        <p:nvGrpSpPr>
          <p:cNvPr id="23" name="Graphic 21">
            <a:extLst>
              <a:ext uri="{FF2B5EF4-FFF2-40B4-BE49-F238E27FC236}">
                <a16:creationId xmlns:a16="http://schemas.microsoft.com/office/drawing/2014/main" id="{55572598-5E2D-44AD-83AF-19BC89A1DB17}"/>
              </a:ext>
            </a:extLst>
          </p:cNvPr>
          <p:cNvGrpSpPr/>
          <p:nvPr/>
        </p:nvGrpSpPr>
        <p:grpSpPr>
          <a:xfrm>
            <a:off x="1201011" y="2433638"/>
            <a:ext cx="678510" cy="678498"/>
            <a:chOff x="-429394" y="2467278"/>
            <a:chExt cx="1219222" cy="1219200"/>
          </a:xfrm>
        </p:grpSpPr>
        <p:sp>
          <p:nvSpPr>
            <p:cNvPr id="24" name="Freeform: Shape 23">
              <a:extLst>
                <a:ext uri="{FF2B5EF4-FFF2-40B4-BE49-F238E27FC236}">
                  <a16:creationId xmlns:a16="http://schemas.microsoft.com/office/drawing/2014/main" id="{EBF56010-8F1C-4CE0-8334-15359E0E010A}"/>
                </a:ext>
              </a:extLst>
            </p:cNvPr>
            <p:cNvSpPr/>
            <p:nvPr/>
          </p:nvSpPr>
          <p:spPr>
            <a:xfrm>
              <a:off x="-345455" y="2467278"/>
              <a:ext cx="526922" cy="361187"/>
            </a:xfrm>
            <a:custGeom>
              <a:avLst/>
              <a:gdLst>
                <a:gd name="connsiteX0" fmla="*/ 525780 w 526922"/>
                <a:gd name="connsiteY0" fmla="*/ 114491 h 361187"/>
                <a:gd name="connsiteX1" fmla="*/ 526923 w 526922"/>
                <a:gd name="connsiteY1" fmla="*/ 114491 h 361187"/>
                <a:gd name="connsiteX2" fmla="*/ 526923 w 526922"/>
                <a:gd name="connsiteY2" fmla="*/ 0 h 361187"/>
                <a:gd name="connsiteX3" fmla="*/ 0 w 526922"/>
                <a:gd name="connsiteY3" fmla="*/ 304800 h 361187"/>
                <a:gd name="connsiteX4" fmla="*/ 97441 w 526922"/>
                <a:gd name="connsiteY4" fmla="*/ 361188 h 361187"/>
                <a:gd name="connsiteX5" fmla="*/ 525780 w 526922"/>
                <a:gd name="connsiteY5" fmla="*/ 114491 h 36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922" h="361187">
                  <a:moveTo>
                    <a:pt x="525780" y="114491"/>
                  </a:moveTo>
                  <a:cubicBezTo>
                    <a:pt x="526161" y="114491"/>
                    <a:pt x="526542" y="114491"/>
                    <a:pt x="526923" y="114491"/>
                  </a:cubicBezTo>
                  <a:lnTo>
                    <a:pt x="526923" y="0"/>
                  </a:lnTo>
                  <a:cubicBezTo>
                    <a:pt x="303086" y="0"/>
                    <a:pt x="111919" y="110585"/>
                    <a:pt x="0" y="304800"/>
                  </a:cubicBezTo>
                  <a:lnTo>
                    <a:pt x="97441" y="361188"/>
                  </a:lnTo>
                  <a:cubicBezTo>
                    <a:pt x="183166" y="213646"/>
                    <a:pt x="342805" y="114491"/>
                    <a:pt x="525780" y="114491"/>
                  </a:cubicBez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791A540C-5250-4402-9195-B59D421DBD12}"/>
                </a:ext>
              </a:extLst>
            </p:cNvPr>
            <p:cNvSpPr/>
            <p:nvPr/>
          </p:nvSpPr>
          <p:spPr>
            <a:xfrm>
              <a:off x="-429394" y="2772078"/>
              <a:ext cx="181379" cy="609600"/>
            </a:xfrm>
            <a:custGeom>
              <a:avLst/>
              <a:gdLst>
                <a:gd name="connsiteX0" fmla="*/ 114419 w 181379"/>
                <a:gd name="connsiteY0" fmla="*/ 304990 h 609600"/>
                <a:gd name="connsiteX1" fmla="*/ 181380 w 181379"/>
                <a:gd name="connsiteY1" fmla="*/ 56388 h 609600"/>
                <a:gd name="connsiteX2" fmla="*/ 83939 w 181379"/>
                <a:gd name="connsiteY2" fmla="*/ 0 h 609600"/>
                <a:gd name="connsiteX3" fmla="*/ 83939 w 181379"/>
                <a:gd name="connsiteY3" fmla="*/ 609600 h 609600"/>
                <a:gd name="connsiteX4" fmla="*/ 181189 w 181379"/>
                <a:gd name="connsiteY4" fmla="*/ 553307 h 609600"/>
                <a:gd name="connsiteX5" fmla="*/ 114419 w 181379"/>
                <a:gd name="connsiteY5" fmla="*/ 30499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79" h="609600">
                  <a:moveTo>
                    <a:pt x="114419" y="304990"/>
                  </a:moveTo>
                  <a:cubicBezTo>
                    <a:pt x="114419" y="214313"/>
                    <a:pt x="138898" y="129445"/>
                    <a:pt x="181380" y="56388"/>
                  </a:cubicBezTo>
                  <a:lnTo>
                    <a:pt x="83939" y="0"/>
                  </a:lnTo>
                  <a:cubicBezTo>
                    <a:pt x="-27980" y="194215"/>
                    <a:pt x="-27980" y="415385"/>
                    <a:pt x="83939" y="609600"/>
                  </a:cubicBezTo>
                  <a:lnTo>
                    <a:pt x="181189" y="553307"/>
                  </a:lnTo>
                  <a:cubicBezTo>
                    <a:pt x="138803" y="480346"/>
                    <a:pt x="114419" y="395478"/>
                    <a:pt x="114419" y="30499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FBFC2A14-C7C8-4127-9B4D-9BEA35035F84}"/>
                </a:ext>
              </a:extLst>
            </p:cNvPr>
            <p:cNvSpPr/>
            <p:nvPr/>
          </p:nvSpPr>
          <p:spPr>
            <a:xfrm>
              <a:off x="-345455" y="3325385"/>
              <a:ext cx="526922" cy="361092"/>
            </a:xfrm>
            <a:custGeom>
              <a:avLst/>
              <a:gdLst>
                <a:gd name="connsiteX0" fmla="*/ 525780 w 526922"/>
                <a:gd name="connsiteY0" fmla="*/ 246983 h 361092"/>
                <a:gd name="connsiteX1" fmla="*/ 97346 w 526922"/>
                <a:gd name="connsiteY1" fmla="*/ 0 h 361092"/>
                <a:gd name="connsiteX2" fmla="*/ 0 w 526922"/>
                <a:gd name="connsiteY2" fmla="*/ 56293 h 361092"/>
                <a:gd name="connsiteX3" fmla="*/ 526923 w 526922"/>
                <a:gd name="connsiteY3" fmla="*/ 361093 h 361092"/>
                <a:gd name="connsiteX4" fmla="*/ 526923 w 526922"/>
                <a:gd name="connsiteY4" fmla="*/ 246888 h 361092"/>
                <a:gd name="connsiteX5" fmla="*/ 525780 w 526922"/>
                <a:gd name="connsiteY5" fmla="*/ 246983 h 361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922" h="361092">
                  <a:moveTo>
                    <a:pt x="525780" y="246983"/>
                  </a:moveTo>
                  <a:cubicBezTo>
                    <a:pt x="342805" y="246983"/>
                    <a:pt x="183071" y="147638"/>
                    <a:pt x="97346" y="0"/>
                  </a:cubicBezTo>
                  <a:lnTo>
                    <a:pt x="0" y="56293"/>
                  </a:lnTo>
                  <a:cubicBezTo>
                    <a:pt x="111919" y="250508"/>
                    <a:pt x="303086" y="361093"/>
                    <a:pt x="526923" y="361093"/>
                  </a:cubicBezTo>
                  <a:lnTo>
                    <a:pt x="526923" y="246888"/>
                  </a:lnTo>
                  <a:cubicBezTo>
                    <a:pt x="526542" y="246888"/>
                    <a:pt x="526161" y="246983"/>
                    <a:pt x="525780" y="246983"/>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1A9DDE17-61E3-4170-8E99-AC7D1249827C}"/>
                </a:ext>
              </a:extLst>
            </p:cNvPr>
            <p:cNvSpPr/>
            <p:nvPr/>
          </p:nvSpPr>
          <p:spPr>
            <a:xfrm>
              <a:off x="181467" y="2467278"/>
              <a:ext cx="608361" cy="1219200"/>
            </a:xfrm>
            <a:custGeom>
              <a:avLst/>
              <a:gdLst>
                <a:gd name="connsiteX0" fmla="*/ 0 w 608361"/>
                <a:gd name="connsiteY0" fmla="*/ 0 h 1219200"/>
                <a:gd name="connsiteX1" fmla="*/ 0 w 608361"/>
                <a:gd name="connsiteY1" fmla="*/ 114491 h 1219200"/>
                <a:gd name="connsiteX2" fmla="*/ 494157 w 608361"/>
                <a:gd name="connsiteY2" fmla="*/ 609790 h 1219200"/>
                <a:gd name="connsiteX3" fmla="*/ 0 w 608361"/>
                <a:gd name="connsiteY3" fmla="*/ 1105091 h 1219200"/>
                <a:gd name="connsiteX4" fmla="*/ 0 w 608361"/>
                <a:gd name="connsiteY4" fmla="*/ 1219200 h 1219200"/>
                <a:gd name="connsiteX5" fmla="*/ 608362 w 608361"/>
                <a:gd name="connsiteY5" fmla="*/ 609600 h 1219200"/>
                <a:gd name="connsiteX6" fmla="*/ 0 w 608361"/>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361" h="1219200">
                  <a:moveTo>
                    <a:pt x="0" y="0"/>
                  </a:moveTo>
                  <a:lnTo>
                    <a:pt x="0" y="114491"/>
                  </a:lnTo>
                  <a:cubicBezTo>
                    <a:pt x="272987" y="115157"/>
                    <a:pt x="494157" y="336614"/>
                    <a:pt x="494157" y="609790"/>
                  </a:cubicBezTo>
                  <a:cubicBezTo>
                    <a:pt x="494157" y="882968"/>
                    <a:pt x="272987" y="1104424"/>
                    <a:pt x="0" y="1105091"/>
                  </a:cubicBezTo>
                  <a:lnTo>
                    <a:pt x="0" y="1219200"/>
                  </a:lnTo>
                  <a:cubicBezTo>
                    <a:pt x="335947" y="1219200"/>
                    <a:pt x="608362" y="946309"/>
                    <a:pt x="608362" y="609600"/>
                  </a:cubicBezTo>
                  <a:cubicBezTo>
                    <a:pt x="608362" y="272891"/>
                    <a:pt x="335947" y="0"/>
                    <a:pt x="0"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9" name="Graphic 28">
            <a:extLst>
              <a:ext uri="{FF2B5EF4-FFF2-40B4-BE49-F238E27FC236}">
                <a16:creationId xmlns:a16="http://schemas.microsoft.com/office/drawing/2014/main" id="{D0B69120-2C5C-4478-A4F0-866909381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7611" y="2393977"/>
            <a:ext cx="676656" cy="676656"/>
          </a:xfrm>
          <a:prstGeom prst="rect">
            <a:avLst/>
          </a:prstGeom>
        </p:spPr>
      </p:pic>
      <p:pic>
        <p:nvPicPr>
          <p:cNvPr id="30" name="Graphic 29">
            <a:extLst>
              <a:ext uri="{FF2B5EF4-FFF2-40B4-BE49-F238E27FC236}">
                <a16:creationId xmlns:a16="http://schemas.microsoft.com/office/drawing/2014/main" id="{63CD660F-E231-458C-B512-76AF09C6FA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85" y="2363386"/>
            <a:ext cx="676656" cy="676656"/>
          </a:xfrm>
          <a:prstGeom prst="rect">
            <a:avLst/>
          </a:prstGeom>
        </p:spPr>
      </p:pic>
      <p:sp>
        <p:nvSpPr>
          <p:cNvPr id="31" name="Text Placeholder 9">
            <a:extLst>
              <a:ext uri="{FF2B5EF4-FFF2-40B4-BE49-F238E27FC236}">
                <a16:creationId xmlns:a16="http://schemas.microsoft.com/office/drawing/2014/main" id="{17A0E109-239C-4627-B4A1-4F95406FC5F2}"/>
              </a:ext>
            </a:extLst>
          </p:cNvPr>
          <p:cNvSpPr txBox="1">
            <a:spLocks/>
          </p:cNvSpPr>
          <p:nvPr/>
        </p:nvSpPr>
        <p:spPr>
          <a:xfrm>
            <a:off x="4294767" y="1843051"/>
            <a:ext cx="3602467" cy="28777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961" b="0" i="0" u="none" strike="noStrike" kern="1200" cap="none" spc="0" normalizeH="0" baseline="0" noProof="0" dirty="0">
                <a:ln>
                  <a:noFill/>
                </a:ln>
                <a:solidFill>
                  <a:srgbClr val="000000"/>
                </a:solidFill>
                <a:effectLst/>
                <a:uLnTx/>
                <a:uFillTx/>
                <a:latin typeface="Segoe UI Semibold"/>
                <a:ea typeface="+mn-ea"/>
                <a:cs typeface="+mn-cs"/>
              </a:rPr>
              <a:t>Define corporate policy</a:t>
            </a:r>
          </a:p>
        </p:txBody>
      </p:sp>
      <p:sp>
        <p:nvSpPr>
          <p:cNvPr id="32" name="Text Placeholder 9">
            <a:extLst>
              <a:ext uri="{FF2B5EF4-FFF2-40B4-BE49-F238E27FC236}">
                <a16:creationId xmlns:a16="http://schemas.microsoft.com/office/drawing/2014/main" id="{3D4BD98D-FC2F-4C53-8F41-B796AB709AA5}"/>
              </a:ext>
            </a:extLst>
          </p:cNvPr>
          <p:cNvSpPr txBox="1">
            <a:spLocks/>
          </p:cNvSpPr>
          <p:nvPr/>
        </p:nvSpPr>
        <p:spPr>
          <a:xfrm>
            <a:off x="3208723" y="3329001"/>
            <a:ext cx="5774555" cy="287771"/>
          </a:xfrm>
          <a:prstGeom prst="rect">
            <a:avLst/>
          </a:prstGeom>
        </p:spPr>
        <p:txBody>
          <a:bodyPr vert="horz" wrap="square" lIns="0" tIns="0" rIns="0" bIns="0" rtlCol="0">
            <a:spAutoFit/>
          </a:bodyPr>
          <a:lstStyle>
            <a:defPPr>
              <a:defRPr lang="en-US"/>
            </a:defPPr>
            <a:lvl1pPr marR="0" indent="0" algn="ctr" defTabSz="914367" fontAlgn="auto">
              <a:lnSpc>
                <a:spcPts val="2353"/>
              </a:lnSpc>
              <a:spcBef>
                <a:spcPts val="0"/>
              </a:spcBef>
              <a:spcAft>
                <a:spcPts val="0"/>
              </a:spcAft>
              <a:buClrTx/>
              <a:buSzPct val="90000"/>
              <a:buFont typeface="Arial" panose="020B0604020202020204" pitchFamily="34" charset="0"/>
              <a:buNone/>
              <a:tabLst/>
              <a:defRPr sz="1961" spc="0" baseline="0">
                <a:latin typeface="+mj-lt"/>
              </a:defRPr>
            </a:lvl1pPr>
            <a:lvl2pPr marL="224097" marR="0" indent="0" defTabSz="914367" fontAlgn="auto">
              <a:lnSpc>
                <a:spcPct val="100000"/>
              </a:lnSpc>
              <a:spcBef>
                <a:spcPts val="0"/>
              </a:spcBef>
              <a:spcAft>
                <a:spcPts val="0"/>
              </a:spcAft>
              <a:buClrTx/>
              <a:buSzPct val="90000"/>
              <a:buFontTx/>
              <a:buNone/>
              <a:tabLst/>
              <a:defRPr sz="1961" spc="0" baseline="0">
                <a:solidFill>
                  <a:srgbClr val="000000"/>
                </a:solidFill>
              </a:defRPr>
            </a:lvl2pPr>
            <a:lvl3pPr marL="448193"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67229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896386"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961" b="0" i="0" u="none" strike="noStrike" kern="1200" cap="none" spc="0" normalizeH="0" baseline="0" noProof="0" dirty="0">
                <a:ln>
                  <a:noFill/>
                </a:ln>
                <a:solidFill>
                  <a:srgbClr val="000000"/>
                </a:solidFill>
                <a:effectLst/>
                <a:uLnTx/>
                <a:uFillTx/>
                <a:latin typeface="Segoe UI Semibold"/>
                <a:ea typeface="+mn-ea"/>
                <a:cs typeface="+mn-cs"/>
              </a:rPr>
              <a:t>Five disciplines of cloud governance</a:t>
            </a:r>
          </a:p>
        </p:txBody>
      </p:sp>
      <p:sp>
        <p:nvSpPr>
          <p:cNvPr id="34" name="Rectangle 33">
            <a:extLst>
              <a:ext uri="{FF2B5EF4-FFF2-40B4-BE49-F238E27FC236}">
                <a16:creationId xmlns:a16="http://schemas.microsoft.com/office/drawing/2014/main" id="{F89F22CB-48C8-4959-A829-003C7CA67135}"/>
              </a:ext>
            </a:extLst>
          </p:cNvPr>
          <p:cNvSpPr/>
          <p:nvPr/>
        </p:nvSpPr>
        <p:spPr bwMode="auto">
          <a:xfrm>
            <a:off x="623460"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Cost management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Evaluate &amp; monitor costs, limit IT spend, scale to meet need, create cost accountability</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35" name="Rectangle 34">
            <a:extLst>
              <a:ext uri="{FF2B5EF4-FFF2-40B4-BE49-F238E27FC236}">
                <a16:creationId xmlns:a16="http://schemas.microsoft.com/office/drawing/2014/main" id="{39BEE1D8-02B2-4CA7-9ABF-0920380FAA9C}"/>
              </a:ext>
            </a:extLst>
          </p:cNvPr>
          <p:cNvSpPr/>
          <p:nvPr/>
        </p:nvSpPr>
        <p:spPr bwMode="auto">
          <a:xfrm>
            <a:off x="2855143"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Security baseline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Ensure compliance with IT security requirements by applying a security baseline to all adoption efforts</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37" name="Rectangle 36">
            <a:extLst>
              <a:ext uri="{FF2B5EF4-FFF2-40B4-BE49-F238E27FC236}">
                <a16:creationId xmlns:a16="http://schemas.microsoft.com/office/drawing/2014/main" id="{95F9516A-7876-49A0-B91E-0C31DDA52185}"/>
              </a:ext>
            </a:extLst>
          </p:cNvPr>
          <p:cNvSpPr/>
          <p:nvPr/>
        </p:nvSpPr>
        <p:spPr bwMode="auto">
          <a:xfrm>
            <a:off x="5086826"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Resource consistency </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Ensure consistency in resource configuration. Enforce practices for on-boarding, recovery, and discoverability</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38" name="Rectangle 37">
            <a:extLst>
              <a:ext uri="{FF2B5EF4-FFF2-40B4-BE49-F238E27FC236}">
                <a16:creationId xmlns:a16="http://schemas.microsoft.com/office/drawing/2014/main" id="{347C7F7A-2523-4B85-A600-A9CA532C49E5}"/>
              </a:ext>
            </a:extLst>
          </p:cNvPr>
          <p:cNvSpPr/>
          <p:nvPr/>
        </p:nvSpPr>
        <p:spPr bwMode="auto">
          <a:xfrm>
            <a:off x="7318509"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Identity baseline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Ensure the baseline for identity and access are enforced by consistently applying role definitions and assignments</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39" name="Rectangle 38">
            <a:extLst>
              <a:ext uri="{FF2B5EF4-FFF2-40B4-BE49-F238E27FC236}">
                <a16:creationId xmlns:a16="http://schemas.microsoft.com/office/drawing/2014/main" id="{89A829CB-6007-4119-8AE0-98FC6DB3E7EC}"/>
              </a:ext>
            </a:extLst>
          </p:cNvPr>
          <p:cNvSpPr/>
          <p:nvPr/>
        </p:nvSpPr>
        <p:spPr bwMode="auto">
          <a:xfrm>
            <a:off x="9550192"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Deployment acceleration</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Accelerate deployment through centralization, consistency, and standardization across deployment templates</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grpSp>
        <p:nvGrpSpPr>
          <p:cNvPr id="57" name="Group 56">
            <a:extLst>
              <a:ext uri="{FF2B5EF4-FFF2-40B4-BE49-F238E27FC236}">
                <a16:creationId xmlns:a16="http://schemas.microsoft.com/office/drawing/2014/main" id="{A06F7BAC-A124-4590-A534-CD6D549256B8}"/>
              </a:ext>
            </a:extLst>
          </p:cNvPr>
          <p:cNvGrpSpPr/>
          <p:nvPr/>
        </p:nvGrpSpPr>
        <p:grpSpPr>
          <a:xfrm>
            <a:off x="7437040" y="3912918"/>
            <a:ext cx="437043" cy="452651"/>
            <a:chOff x="-469127" y="-1184744"/>
            <a:chExt cx="667910" cy="691763"/>
          </a:xfrm>
        </p:grpSpPr>
        <p:sp>
          <p:nvSpPr>
            <p:cNvPr id="55" name="Freeform: Shape 54">
              <a:extLst>
                <a:ext uri="{FF2B5EF4-FFF2-40B4-BE49-F238E27FC236}">
                  <a16:creationId xmlns:a16="http://schemas.microsoft.com/office/drawing/2014/main" id="{8B9B5FAA-0F41-45B8-B8FE-7CF6DD7C67CB}"/>
                </a:ext>
              </a:extLst>
            </p:cNvPr>
            <p:cNvSpPr/>
            <p:nvPr/>
          </p:nvSpPr>
          <p:spPr bwMode="auto">
            <a:xfrm>
              <a:off x="-469127" y="-683149"/>
              <a:ext cx="166315" cy="190168"/>
            </a:xfrm>
            <a:custGeom>
              <a:avLst/>
              <a:gdLst>
                <a:gd name="connsiteX0" fmla="*/ 0 w 166315"/>
                <a:gd name="connsiteY0" fmla="*/ 0 h 190168"/>
                <a:gd name="connsiteX1" fmla="*/ 166315 w 166315"/>
                <a:gd name="connsiteY1" fmla="*/ 166315 h 190168"/>
                <a:gd name="connsiteX2" fmla="*/ 161499 w 166315"/>
                <a:gd name="connsiteY2" fmla="*/ 190168 h 190168"/>
                <a:gd name="connsiteX3" fmla="*/ 0 w 166315"/>
                <a:gd name="connsiteY3" fmla="*/ 190168 h 190168"/>
                <a:gd name="connsiteX4" fmla="*/ 0 w 166315"/>
                <a:gd name="connsiteY4" fmla="*/ 0 h 19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15" h="190168">
                  <a:moveTo>
                    <a:pt x="0" y="0"/>
                  </a:moveTo>
                  <a:cubicBezTo>
                    <a:pt x="91853" y="0"/>
                    <a:pt x="166315" y="74462"/>
                    <a:pt x="166315" y="166315"/>
                  </a:cubicBezTo>
                  <a:lnTo>
                    <a:pt x="161499" y="190168"/>
                  </a:lnTo>
                  <a:lnTo>
                    <a:pt x="0" y="190168"/>
                  </a:ln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6756F592-F90B-41A4-A9DE-EC197DFF8C81}"/>
                </a:ext>
              </a:extLst>
            </p:cNvPr>
            <p:cNvSpPr/>
            <p:nvPr/>
          </p:nvSpPr>
          <p:spPr bwMode="auto">
            <a:xfrm>
              <a:off x="-469127" y="-1184744"/>
              <a:ext cx="667910" cy="691763"/>
            </a:xfrm>
            <a:custGeom>
              <a:avLst/>
              <a:gdLst>
                <a:gd name="connsiteX0" fmla="*/ 0 w 667910"/>
                <a:gd name="connsiteY0" fmla="*/ 0 h 691763"/>
                <a:gd name="connsiteX1" fmla="*/ 667910 w 667910"/>
                <a:gd name="connsiteY1" fmla="*/ 667910 h 691763"/>
                <a:gd name="connsiteX2" fmla="*/ 665505 w 667910"/>
                <a:gd name="connsiteY2" fmla="*/ 691763 h 691763"/>
                <a:gd name="connsiteX3" fmla="*/ 161499 w 667910"/>
                <a:gd name="connsiteY3" fmla="*/ 691763 h 691763"/>
                <a:gd name="connsiteX4" fmla="*/ 166315 w 667910"/>
                <a:gd name="connsiteY4" fmla="*/ 667910 h 691763"/>
                <a:gd name="connsiteX5" fmla="*/ 0 w 667910"/>
                <a:gd name="connsiteY5" fmla="*/ 501595 h 691763"/>
                <a:gd name="connsiteX6" fmla="*/ 0 w 667910"/>
                <a:gd name="connsiteY6" fmla="*/ 0 h 69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910" h="691763">
                  <a:moveTo>
                    <a:pt x="0" y="0"/>
                  </a:moveTo>
                  <a:cubicBezTo>
                    <a:pt x="368877" y="0"/>
                    <a:pt x="667910" y="299033"/>
                    <a:pt x="667910" y="667910"/>
                  </a:cubicBezTo>
                  <a:lnTo>
                    <a:pt x="665505" y="691763"/>
                  </a:lnTo>
                  <a:lnTo>
                    <a:pt x="161499" y="691763"/>
                  </a:lnTo>
                  <a:lnTo>
                    <a:pt x="166315" y="667910"/>
                  </a:lnTo>
                  <a:cubicBezTo>
                    <a:pt x="166315" y="576057"/>
                    <a:pt x="91853" y="501595"/>
                    <a:pt x="0" y="501595"/>
                  </a:cubicBez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4" name="Group 73">
            <a:extLst>
              <a:ext uri="{FF2B5EF4-FFF2-40B4-BE49-F238E27FC236}">
                <a16:creationId xmlns:a16="http://schemas.microsoft.com/office/drawing/2014/main" id="{5F7A90C5-4A70-47A4-9BBE-0D69903655F6}"/>
              </a:ext>
            </a:extLst>
          </p:cNvPr>
          <p:cNvGrpSpPr/>
          <p:nvPr/>
        </p:nvGrpSpPr>
        <p:grpSpPr>
          <a:xfrm>
            <a:off x="9644553" y="3912918"/>
            <a:ext cx="445170" cy="452651"/>
            <a:chOff x="-477078" y="-1431235"/>
            <a:chExt cx="946205" cy="962108"/>
          </a:xfrm>
        </p:grpSpPr>
        <p:sp>
          <p:nvSpPr>
            <p:cNvPr id="58" name="Rectangle 57">
              <a:extLst>
                <a:ext uri="{FF2B5EF4-FFF2-40B4-BE49-F238E27FC236}">
                  <a16:creationId xmlns:a16="http://schemas.microsoft.com/office/drawing/2014/main" id="{0B422283-D797-48D5-9409-DE2981F4AA5C}"/>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44C89B94-88E2-4710-8913-E3552192542D}"/>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3362EF7B-92AD-4B54-B51C-48740298AC89}"/>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54B08AAE-3BCE-4258-A2EC-F9CBA24BEFD3}"/>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077510B0-431F-4BCC-AC50-ACD017C44BCF}"/>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CED2A54C-FF13-4069-BA84-91F9486B852C}"/>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CC0E599C-DFFF-4CF7-965B-0FAA2F40EE89}"/>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EFB76F2E-3A59-4289-AD81-8B9438D50377}"/>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D8877C20-D2EA-4BF4-8323-2CB06465E15C}"/>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DDBA3A17-92A8-43DB-A020-C54C19CA4476}"/>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A4802817-DC74-405C-9E1A-9AF87B9886F8}"/>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63250315-A5BC-4F54-9614-34091176A356}"/>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481853F4-85C1-4C26-B5C0-EAD6C60ED548}"/>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C0722CA8-2329-4717-B27F-8D63D5511916}"/>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88E6E18E-5857-4707-90FE-74BA1921A33E}"/>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D578E102-841A-4470-8933-25864F4D2420}"/>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5" name="Graphic 39">
            <a:extLst>
              <a:ext uri="{FF2B5EF4-FFF2-40B4-BE49-F238E27FC236}">
                <a16:creationId xmlns:a16="http://schemas.microsoft.com/office/drawing/2014/main" id="{47D6666E-38B6-4B5D-893E-A5B25763858C}"/>
              </a:ext>
            </a:extLst>
          </p:cNvPr>
          <p:cNvGrpSpPr/>
          <p:nvPr/>
        </p:nvGrpSpPr>
        <p:grpSpPr>
          <a:xfrm>
            <a:off x="5275542" y="3910643"/>
            <a:ext cx="391028" cy="457200"/>
            <a:chOff x="5527428" y="4748877"/>
            <a:chExt cx="685800" cy="838200"/>
          </a:xfrm>
        </p:grpSpPr>
        <p:sp>
          <p:nvSpPr>
            <p:cNvPr id="76" name="Freeform: Shape 75">
              <a:extLst>
                <a:ext uri="{FF2B5EF4-FFF2-40B4-BE49-F238E27FC236}">
                  <a16:creationId xmlns:a16="http://schemas.microsoft.com/office/drawing/2014/main" id="{3E7C40F5-D7B4-49EA-B443-1BDF4D85B8F9}"/>
                </a:ext>
              </a:extLst>
            </p:cNvPr>
            <p:cNvSpPr/>
            <p:nvPr/>
          </p:nvSpPr>
          <p:spPr>
            <a:xfrm>
              <a:off x="5527428" y="5320377"/>
              <a:ext cx="114300" cy="266700"/>
            </a:xfrm>
            <a:custGeom>
              <a:avLst/>
              <a:gdLst>
                <a:gd name="connsiteX0" fmla="*/ 0 w 114300"/>
                <a:gd name="connsiteY0" fmla="*/ 0 h 266700"/>
                <a:gd name="connsiteX1" fmla="*/ 114300 w 114300"/>
                <a:gd name="connsiteY1" fmla="*/ 0 h 266700"/>
                <a:gd name="connsiteX2" fmla="*/ 114300 w 114300"/>
                <a:gd name="connsiteY2" fmla="*/ 266700 h 266700"/>
                <a:gd name="connsiteX3" fmla="*/ 0 w 1143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114300" h="266700">
                  <a:moveTo>
                    <a:pt x="0" y="0"/>
                  </a:moveTo>
                  <a:lnTo>
                    <a:pt x="114300" y="0"/>
                  </a:lnTo>
                  <a:lnTo>
                    <a:pt x="114300" y="266700"/>
                  </a:lnTo>
                  <a:lnTo>
                    <a:pt x="0" y="266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CEBF614-E885-4221-BB56-00679D6D437B}"/>
                </a:ext>
              </a:extLst>
            </p:cNvPr>
            <p:cNvSpPr/>
            <p:nvPr/>
          </p:nvSpPr>
          <p:spPr>
            <a:xfrm>
              <a:off x="5717928" y="5129877"/>
              <a:ext cx="114300" cy="457200"/>
            </a:xfrm>
            <a:custGeom>
              <a:avLst/>
              <a:gdLst>
                <a:gd name="connsiteX0" fmla="*/ 0 w 114300"/>
                <a:gd name="connsiteY0" fmla="*/ 0 h 457200"/>
                <a:gd name="connsiteX1" fmla="*/ 114300 w 114300"/>
                <a:gd name="connsiteY1" fmla="*/ 0 h 457200"/>
                <a:gd name="connsiteX2" fmla="*/ 114300 w 114300"/>
                <a:gd name="connsiteY2" fmla="*/ 457200 h 457200"/>
                <a:gd name="connsiteX3" fmla="*/ 0 w 1143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14300" h="457200">
                  <a:moveTo>
                    <a:pt x="0" y="0"/>
                  </a:moveTo>
                  <a:lnTo>
                    <a:pt x="114300" y="0"/>
                  </a:lnTo>
                  <a:lnTo>
                    <a:pt x="114300" y="457200"/>
                  </a:lnTo>
                  <a:lnTo>
                    <a:pt x="0" y="4572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36D6B98-7DCC-49AC-9DA5-7B37A44036FE}"/>
                </a:ext>
              </a:extLst>
            </p:cNvPr>
            <p:cNvSpPr/>
            <p:nvPr/>
          </p:nvSpPr>
          <p:spPr>
            <a:xfrm>
              <a:off x="5908428" y="4939377"/>
              <a:ext cx="114300" cy="647700"/>
            </a:xfrm>
            <a:custGeom>
              <a:avLst/>
              <a:gdLst>
                <a:gd name="connsiteX0" fmla="*/ 0 w 114300"/>
                <a:gd name="connsiteY0" fmla="*/ 0 h 647700"/>
                <a:gd name="connsiteX1" fmla="*/ 114300 w 114300"/>
                <a:gd name="connsiteY1" fmla="*/ 0 h 647700"/>
                <a:gd name="connsiteX2" fmla="*/ 114300 w 114300"/>
                <a:gd name="connsiteY2" fmla="*/ 647700 h 647700"/>
                <a:gd name="connsiteX3" fmla="*/ 0 w 11430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14300" h="647700">
                  <a:moveTo>
                    <a:pt x="0" y="0"/>
                  </a:moveTo>
                  <a:lnTo>
                    <a:pt x="114300" y="0"/>
                  </a:lnTo>
                  <a:lnTo>
                    <a:pt x="114300" y="647700"/>
                  </a:lnTo>
                  <a:lnTo>
                    <a:pt x="0" y="647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97F2F4C2-B0B5-46A8-AF5A-9A7DE7D80087}"/>
                </a:ext>
              </a:extLst>
            </p:cNvPr>
            <p:cNvSpPr/>
            <p:nvPr/>
          </p:nvSpPr>
          <p:spPr>
            <a:xfrm>
              <a:off x="6098928" y="4748877"/>
              <a:ext cx="114300" cy="838200"/>
            </a:xfrm>
            <a:custGeom>
              <a:avLst/>
              <a:gdLst>
                <a:gd name="connsiteX0" fmla="*/ 0 w 114300"/>
                <a:gd name="connsiteY0" fmla="*/ 0 h 838200"/>
                <a:gd name="connsiteX1" fmla="*/ 114300 w 114300"/>
                <a:gd name="connsiteY1" fmla="*/ 0 h 838200"/>
                <a:gd name="connsiteX2" fmla="*/ 114300 w 114300"/>
                <a:gd name="connsiteY2" fmla="*/ 838200 h 838200"/>
                <a:gd name="connsiteX3" fmla="*/ 0 w 114300"/>
                <a:gd name="connsiteY3" fmla="*/ 838200 h 838200"/>
              </a:gdLst>
              <a:ahLst/>
              <a:cxnLst>
                <a:cxn ang="0">
                  <a:pos x="connsiteX0" y="connsiteY0"/>
                </a:cxn>
                <a:cxn ang="0">
                  <a:pos x="connsiteX1" y="connsiteY1"/>
                </a:cxn>
                <a:cxn ang="0">
                  <a:pos x="connsiteX2" y="connsiteY2"/>
                </a:cxn>
                <a:cxn ang="0">
                  <a:pos x="connsiteX3" y="connsiteY3"/>
                </a:cxn>
              </a:cxnLst>
              <a:rect l="l" t="t" r="r" b="b"/>
              <a:pathLst>
                <a:path w="114300" h="838200">
                  <a:moveTo>
                    <a:pt x="0" y="0"/>
                  </a:moveTo>
                  <a:lnTo>
                    <a:pt x="114300" y="0"/>
                  </a:lnTo>
                  <a:lnTo>
                    <a:pt x="114300" y="838200"/>
                  </a:lnTo>
                  <a:lnTo>
                    <a:pt x="0" y="838200"/>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8" name="Graphic 32">
            <a:extLst>
              <a:ext uri="{FF2B5EF4-FFF2-40B4-BE49-F238E27FC236}">
                <a16:creationId xmlns:a16="http://schemas.microsoft.com/office/drawing/2014/main" id="{D5B805FD-FE59-4038-81FF-28681C0AE1F2}"/>
              </a:ext>
            </a:extLst>
          </p:cNvPr>
          <p:cNvGrpSpPr/>
          <p:nvPr/>
        </p:nvGrpSpPr>
        <p:grpSpPr>
          <a:xfrm>
            <a:off x="782865" y="3864853"/>
            <a:ext cx="548780" cy="548780"/>
            <a:chOff x="747414" y="4300405"/>
            <a:chExt cx="494289" cy="494289"/>
          </a:xfrm>
        </p:grpSpPr>
        <p:sp>
          <p:nvSpPr>
            <p:cNvPr id="89" name="Freeform: Shape 88">
              <a:extLst>
                <a:ext uri="{FF2B5EF4-FFF2-40B4-BE49-F238E27FC236}">
                  <a16:creationId xmlns:a16="http://schemas.microsoft.com/office/drawing/2014/main" id="{B949C657-3AE1-4430-B5BE-AA7E572B8B88}"/>
                </a:ext>
              </a:extLst>
            </p:cNvPr>
            <p:cNvSpPr/>
            <p:nvPr/>
          </p:nvSpPr>
          <p:spPr>
            <a:xfrm>
              <a:off x="781434" y="4300405"/>
              <a:ext cx="213625" cy="146433"/>
            </a:xfrm>
            <a:custGeom>
              <a:avLst/>
              <a:gdLst>
                <a:gd name="connsiteX0" fmla="*/ 213162 w 213625"/>
                <a:gd name="connsiteY0" fmla="*/ 46417 h 146433"/>
                <a:gd name="connsiteX1" fmla="*/ 213626 w 213625"/>
                <a:gd name="connsiteY1" fmla="*/ 46417 h 146433"/>
                <a:gd name="connsiteX2" fmla="*/ 213626 w 213625"/>
                <a:gd name="connsiteY2" fmla="*/ 0 h 146433"/>
                <a:gd name="connsiteX3" fmla="*/ 0 w 213625"/>
                <a:gd name="connsiteY3" fmla="*/ 123572 h 146433"/>
                <a:gd name="connsiteX4" fmla="*/ 39505 w 213625"/>
                <a:gd name="connsiteY4" fmla="*/ 146433 h 146433"/>
                <a:gd name="connsiteX5" fmla="*/ 213162 w 213625"/>
                <a:gd name="connsiteY5" fmla="*/ 46417 h 14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433">
                  <a:moveTo>
                    <a:pt x="213162" y="46417"/>
                  </a:moveTo>
                  <a:cubicBezTo>
                    <a:pt x="213317" y="46417"/>
                    <a:pt x="213471" y="46417"/>
                    <a:pt x="213626" y="46417"/>
                  </a:cubicBezTo>
                  <a:lnTo>
                    <a:pt x="213626" y="0"/>
                  </a:lnTo>
                  <a:cubicBezTo>
                    <a:pt x="122877" y="0"/>
                    <a:pt x="45374" y="44834"/>
                    <a:pt x="0" y="123572"/>
                  </a:cubicBezTo>
                  <a:lnTo>
                    <a:pt x="39505" y="146433"/>
                  </a:lnTo>
                  <a:cubicBezTo>
                    <a:pt x="74259" y="86616"/>
                    <a:pt x="138980" y="46417"/>
                    <a:pt x="213162" y="46417"/>
                  </a:cubicBezTo>
                  <a:close/>
                </a:path>
              </a:pathLst>
            </a:custGeom>
            <a:solidFill>
              <a:srgbClr val="54C8E8"/>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D4F9C8E2-5A1D-44B6-8263-7513FB28A7B0}"/>
                </a:ext>
              </a:extLst>
            </p:cNvPr>
            <p:cNvSpPr/>
            <p:nvPr/>
          </p:nvSpPr>
          <p:spPr>
            <a:xfrm>
              <a:off x="747404" y="4423977"/>
              <a:ext cx="73535" cy="247144"/>
            </a:xfrm>
            <a:custGeom>
              <a:avLst/>
              <a:gdLst>
                <a:gd name="connsiteX0" fmla="*/ 46388 w 73535"/>
                <a:gd name="connsiteY0" fmla="*/ 123649 h 247144"/>
                <a:gd name="connsiteX1" fmla="*/ 73535 w 73535"/>
                <a:gd name="connsiteY1" fmla="*/ 22861 h 247144"/>
                <a:gd name="connsiteX2" fmla="*/ 34031 w 73535"/>
                <a:gd name="connsiteY2" fmla="*/ 0 h 247144"/>
                <a:gd name="connsiteX3" fmla="*/ 34031 w 73535"/>
                <a:gd name="connsiteY3" fmla="*/ 247145 h 247144"/>
                <a:gd name="connsiteX4" fmla="*/ 73458 w 73535"/>
                <a:gd name="connsiteY4" fmla="*/ 224322 h 247144"/>
                <a:gd name="connsiteX5" fmla="*/ 46388 w 73535"/>
                <a:gd name="connsiteY5" fmla="*/ 123649 h 2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35" h="247144">
                  <a:moveTo>
                    <a:pt x="46388" y="123649"/>
                  </a:moveTo>
                  <a:cubicBezTo>
                    <a:pt x="46388" y="86887"/>
                    <a:pt x="56312" y="52480"/>
                    <a:pt x="73535" y="22861"/>
                  </a:cubicBezTo>
                  <a:lnTo>
                    <a:pt x="34031" y="0"/>
                  </a:lnTo>
                  <a:cubicBezTo>
                    <a:pt x="-11344" y="78739"/>
                    <a:pt x="-11344" y="168406"/>
                    <a:pt x="34031" y="247145"/>
                  </a:cubicBezTo>
                  <a:lnTo>
                    <a:pt x="73458" y="224322"/>
                  </a:lnTo>
                  <a:cubicBezTo>
                    <a:pt x="56274" y="194742"/>
                    <a:pt x="46388" y="160335"/>
                    <a:pt x="46388" y="123649"/>
                  </a:cubicBezTo>
                  <a:close/>
                </a:path>
              </a:pathLst>
            </a:custGeom>
            <a:solidFill>
              <a:schemeClr val="accent5"/>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A121A0A7-EEC7-4691-B5B4-D32B121B58CA}"/>
                </a:ext>
              </a:extLst>
            </p:cNvPr>
            <p:cNvSpPr/>
            <p:nvPr/>
          </p:nvSpPr>
          <p:spPr>
            <a:xfrm>
              <a:off x="781434" y="4648299"/>
              <a:ext cx="213625" cy="146394"/>
            </a:xfrm>
            <a:custGeom>
              <a:avLst/>
              <a:gdLst>
                <a:gd name="connsiteX0" fmla="*/ 213162 w 213625"/>
                <a:gd name="connsiteY0" fmla="*/ 100132 h 146394"/>
                <a:gd name="connsiteX1" fmla="*/ 39466 w 213625"/>
                <a:gd name="connsiteY1" fmla="*/ 0 h 146394"/>
                <a:gd name="connsiteX2" fmla="*/ 0 w 213625"/>
                <a:gd name="connsiteY2" fmla="*/ 22822 h 146394"/>
                <a:gd name="connsiteX3" fmla="*/ 213626 w 213625"/>
                <a:gd name="connsiteY3" fmla="*/ 146395 h 146394"/>
                <a:gd name="connsiteX4" fmla="*/ 213626 w 213625"/>
                <a:gd name="connsiteY4" fmla="*/ 100094 h 146394"/>
                <a:gd name="connsiteX5" fmla="*/ 213162 w 213625"/>
                <a:gd name="connsiteY5" fmla="*/ 100132 h 1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394">
                  <a:moveTo>
                    <a:pt x="213162" y="100132"/>
                  </a:moveTo>
                  <a:cubicBezTo>
                    <a:pt x="138980" y="100132"/>
                    <a:pt x="74221" y="59855"/>
                    <a:pt x="39466" y="0"/>
                  </a:cubicBezTo>
                  <a:lnTo>
                    <a:pt x="0" y="22822"/>
                  </a:lnTo>
                  <a:cubicBezTo>
                    <a:pt x="45374" y="101561"/>
                    <a:pt x="122877" y="146395"/>
                    <a:pt x="213626" y="146395"/>
                  </a:cubicBezTo>
                  <a:lnTo>
                    <a:pt x="213626" y="100094"/>
                  </a:lnTo>
                  <a:cubicBezTo>
                    <a:pt x="213471" y="100094"/>
                    <a:pt x="213317" y="100132"/>
                    <a:pt x="213162" y="100132"/>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AFEEA8E5-4781-4218-95B6-442E22482998}"/>
                </a:ext>
              </a:extLst>
            </p:cNvPr>
            <p:cNvSpPr/>
            <p:nvPr/>
          </p:nvSpPr>
          <p:spPr>
            <a:xfrm>
              <a:off x="995060" y="4300405"/>
              <a:ext cx="246642" cy="494289"/>
            </a:xfrm>
            <a:custGeom>
              <a:avLst/>
              <a:gdLst>
                <a:gd name="connsiteX0" fmla="*/ 0 w 246642"/>
                <a:gd name="connsiteY0" fmla="*/ 0 h 494289"/>
                <a:gd name="connsiteX1" fmla="*/ 0 w 246642"/>
                <a:gd name="connsiteY1" fmla="*/ 46417 h 494289"/>
                <a:gd name="connsiteX2" fmla="*/ 200342 w 246642"/>
                <a:gd name="connsiteY2" fmla="*/ 247222 h 494289"/>
                <a:gd name="connsiteX3" fmla="*/ 0 w 246642"/>
                <a:gd name="connsiteY3" fmla="*/ 448027 h 494289"/>
                <a:gd name="connsiteX4" fmla="*/ 0 w 246642"/>
                <a:gd name="connsiteY4" fmla="*/ 494289 h 494289"/>
                <a:gd name="connsiteX5" fmla="*/ 246643 w 246642"/>
                <a:gd name="connsiteY5" fmla="*/ 247145 h 494289"/>
                <a:gd name="connsiteX6" fmla="*/ 0 w 246642"/>
                <a:gd name="connsiteY6" fmla="*/ 0 h 4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642" h="494289">
                  <a:moveTo>
                    <a:pt x="0" y="0"/>
                  </a:moveTo>
                  <a:lnTo>
                    <a:pt x="0" y="46417"/>
                  </a:lnTo>
                  <a:cubicBezTo>
                    <a:pt x="110674" y="46687"/>
                    <a:pt x="200342" y="136470"/>
                    <a:pt x="200342" y="247222"/>
                  </a:cubicBezTo>
                  <a:cubicBezTo>
                    <a:pt x="200342" y="357973"/>
                    <a:pt x="110674" y="447756"/>
                    <a:pt x="0" y="448027"/>
                  </a:cubicBezTo>
                  <a:lnTo>
                    <a:pt x="0" y="494289"/>
                  </a:lnTo>
                  <a:cubicBezTo>
                    <a:pt x="136200" y="494289"/>
                    <a:pt x="246643" y="383653"/>
                    <a:pt x="246643" y="247145"/>
                  </a:cubicBezTo>
                  <a:cubicBezTo>
                    <a:pt x="246643" y="110636"/>
                    <a:pt x="136200" y="0"/>
                    <a:pt x="0" y="0"/>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423671E-BE82-4BA8-82D2-A2E79E3E7617}"/>
                </a:ext>
              </a:extLst>
            </p:cNvPr>
            <p:cNvSpPr/>
            <p:nvPr/>
          </p:nvSpPr>
          <p:spPr>
            <a:xfrm>
              <a:off x="932772" y="4429846"/>
              <a:ext cx="123572" cy="235405"/>
            </a:xfrm>
            <a:custGeom>
              <a:avLst/>
              <a:gdLst>
                <a:gd name="connsiteX0" fmla="*/ 123572 w 123572"/>
                <a:gd name="connsiteY0" fmla="*/ 157168 h 235405"/>
                <a:gd name="connsiteX1" fmla="*/ 110134 w 123572"/>
                <a:gd name="connsiteY1" fmla="*/ 191537 h 235405"/>
                <a:gd name="connsiteX2" fmla="*/ 70938 w 123572"/>
                <a:gd name="connsiteY2" fmla="*/ 207486 h 235405"/>
                <a:gd name="connsiteX3" fmla="*/ 70938 w 123572"/>
                <a:gd name="connsiteY3" fmla="*/ 235405 h 235405"/>
                <a:gd name="connsiteX4" fmla="*/ 52132 w 123572"/>
                <a:gd name="connsiteY4" fmla="*/ 235405 h 235405"/>
                <a:gd name="connsiteX5" fmla="*/ 52132 w 123572"/>
                <a:gd name="connsiteY5" fmla="*/ 208258 h 235405"/>
                <a:gd name="connsiteX6" fmla="*/ 3475 w 123572"/>
                <a:gd name="connsiteY6" fmla="*/ 196403 h 235405"/>
                <a:gd name="connsiteX7" fmla="*/ 3475 w 123572"/>
                <a:gd name="connsiteY7" fmla="*/ 160760 h 235405"/>
                <a:gd name="connsiteX8" fmla="*/ 25680 w 123572"/>
                <a:gd name="connsiteY8" fmla="*/ 171765 h 235405"/>
                <a:gd name="connsiteX9" fmla="*/ 52132 w 123572"/>
                <a:gd name="connsiteY9" fmla="*/ 177867 h 235405"/>
                <a:gd name="connsiteX10" fmla="*/ 52132 w 123572"/>
                <a:gd name="connsiteY10" fmla="*/ 131025 h 235405"/>
                <a:gd name="connsiteX11" fmla="*/ 11855 w 123572"/>
                <a:gd name="connsiteY11" fmla="*/ 107933 h 235405"/>
                <a:gd name="connsiteX12" fmla="*/ 0 w 123572"/>
                <a:gd name="connsiteY12" fmla="*/ 74916 h 235405"/>
                <a:gd name="connsiteX13" fmla="*/ 14558 w 123572"/>
                <a:gd name="connsiteY13" fmla="*/ 40354 h 235405"/>
                <a:gd name="connsiteX14" fmla="*/ 52132 w 123572"/>
                <a:gd name="connsiteY14" fmla="*/ 23942 h 235405"/>
                <a:gd name="connsiteX15" fmla="*/ 52132 w 123572"/>
                <a:gd name="connsiteY15" fmla="*/ 0 h 235405"/>
                <a:gd name="connsiteX16" fmla="*/ 70938 w 123572"/>
                <a:gd name="connsiteY16" fmla="*/ 0 h 235405"/>
                <a:gd name="connsiteX17" fmla="*/ 70938 w 123572"/>
                <a:gd name="connsiteY17" fmla="*/ 23440 h 235405"/>
                <a:gd name="connsiteX18" fmla="*/ 111485 w 123572"/>
                <a:gd name="connsiteY18" fmla="*/ 32206 h 235405"/>
                <a:gd name="connsiteX19" fmla="*/ 111485 w 123572"/>
                <a:gd name="connsiteY19" fmla="*/ 66961 h 235405"/>
                <a:gd name="connsiteX20" fmla="*/ 70938 w 123572"/>
                <a:gd name="connsiteY20" fmla="*/ 53561 h 235405"/>
                <a:gd name="connsiteX21" fmla="*/ 70938 w 123572"/>
                <a:gd name="connsiteY21" fmla="*/ 102333 h 235405"/>
                <a:gd name="connsiteX22" fmla="*/ 111485 w 123572"/>
                <a:gd name="connsiteY22" fmla="*/ 125503 h 235405"/>
                <a:gd name="connsiteX23" fmla="*/ 123572 w 123572"/>
                <a:gd name="connsiteY23" fmla="*/ 157168 h 235405"/>
                <a:gd name="connsiteX24" fmla="*/ 52132 w 123572"/>
                <a:gd name="connsiteY24" fmla="*/ 94842 h 235405"/>
                <a:gd name="connsiteX25" fmla="*/ 52132 w 123572"/>
                <a:gd name="connsiteY25" fmla="*/ 54063 h 235405"/>
                <a:gd name="connsiteX26" fmla="*/ 34253 w 123572"/>
                <a:gd name="connsiteY26" fmla="*/ 72715 h 235405"/>
                <a:gd name="connsiteX27" fmla="*/ 52132 w 123572"/>
                <a:gd name="connsiteY27" fmla="*/ 94842 h 235405"/>
                <a:gd name="connsiteX28" fmla="*/ 89320 w 123572"/>
                <a:gd name="connsiteY28" fmla="*/ 158945 h 235405"/>
                <a:gd name="connsiteX29" fmla="*/ 70900 w 123572"/>
                <a:gd name="connsiteY29" fmla="*/ 138362 h 235405"/>
                <a:gd name="connsiteX30" fmla="*/ 70900 w 123572"/>
                <a:gd name="connsiteY30" fmla="*/ 177365 h 235405"/>
                <a:gd name="connsiteX31" fmla="*/ 89320 w 123572"/>
                <a:gd name="connsiteY31" fmla="*/ 158945 h 23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572" h="235405">
                  <a:moveTo>
                    <a:pt x="123572" y="157168"/>
                  </a:moveTo>
                  <a:cubicBezTo>
                    <a:pt x="123572" y="171418"/>
                    <a:pt x="119093" y="182887"/>
                    <a:pt x="110134" y="191537"/>
                  </a:cubicBezTo>
                  <a:cubicBezTo>
                    <a:pt x="101175" y="200226"/>
                    <a:pt x="88084" y="205516"/>
                    <a:pt x="70938" y="207486"/>
                  </a:cubicBezTo>
                  <a:lnTo>
                    <a:pt x="70938" y="235405"/>
                  </a:lnTo>
                  <a:lnTo>
                    <a:pt x="52132" y="235405"/>
                  </a:lnTo>
                  <a:lnTo>
                    <a:pt x="52132" y="208258"/>
                  </a:lnTo>
                  <a:cubicBezTo>
                    <a:pt x="34446" y="208103"/>
                    <a:pt x="18227" y="204126"/>
                    <a:pt x="3475" y="196403"/>
                  </a:cubicBezTo>
                  <a:lnTo>
                    <a:pt x="3475" y="160760"/>
                  </a:lnTo>
                  <a:cubicBezTo>
                    <a:pt x="8109" y="164544"/>
                    <a:pt x="15524" y="168213"/>
                    <a:pt x="25680" y="171765"/>
                  </a:cubicBezTo>
                  <a:cubicBezTo>
                    <a:pt x="35836" y="175318"/>
                    <a:pt x="44679" y="177365"/>
                    <a:pt x="52132" y="177867"/>
                  </a:cubicBezTo>
                  <a:lnTo>
                    <a:pt x="52132" y="131025"/>
                  </a:lnTo>
                  <a:cubicBezTo>
                    <a:pt x="33171" y="123997"/>
                    <a:pt x="19733" y="116274"/>
                    <a:pt x="11855" y="107933"/>
                  </a:cubicBezTo>
                  <a:cubicBezTo>
                    <a:pt x="3939" y="99553"/>
                    <a:pt x="0" y="88547"/>
                    <a:pt x="0" y="74916"/>
                  </a:cubicBezTo>
                  <a:cubicBezTo>
                    <a:pt x="0" y="61284"/>
                    <a:pt x="4866" y="49738"/>
                    <a:pt x="14558" y="40354"/>
                  </a:cubicBezTo>
                  <a:cubicBezTo>
                    <a:pt x="24251" y="30970"/>
                    <a:pt x="36801" y="25487"/>
                    <a:pt x="52132" y="23942"/>
                  </a:cubicBezTo>
                  <a:lnTo>
                    <a:pt x="52132" y="0"/>
                  </a:lnTo>
                  <a:lnTo>
                    <a:pt x="70938" y="0"/>
                  </a:lnTo>
                  <a:lnTo>
                    <a:pt x="70938" y="23440"/>
                  </a:lnTo>
                  <a:cubicBezTo>
                    <a:pt x="89049" y="24290"/>
                    <a:pt x="102565" y="27225"/>
                    <a:pt x="111485" y="32206"/>
                  </a:cubicBezTo>
                  <a:lnTo>
                    <a:pt x="111485" y="66961"/>
                  </a:lnTo>
                  <a:cubicBezTo>
                    <a:pt x="99553" y="59739"/>
                    <a:pt x="86037" y="55299"/>
                    <a:pt x="70938" y="53561"/>
                  </a:cubicBezTo>
                  <a:lnTo>
                    <a:pt x="70938" y="102333"/>
                  </a:lnTo>
                  <a:cubicBezTo>
                    <a:pt x="89899" y="109207"/>
                    <a:pt x="103415" y="116930"/>
                    <a:pt x="111485" y="125503"/>
                  </a:cubicBezTo>
                  <a:cubicBezTo>
                    <a:pt x="119556" y="134076"/>
                    <a:pt x="123572" y="144618"/>
                    <a:pt x="123572" y="157168"/>
                  </a:cubicBezTo>
                  <a:close/>
                  <a:moveTo>
                    <a:pt x="52132" y="94842"/>
                  </a:moveTo>
                  <a:lnTo>
                    <a:pt x="52132" y="54063"/>
                  </a:lnTo>
                  <a:cubicBezTo>
                    <a:pt x="40200" y="56225"/>
                    <a:pt x="34253" y="62443"/>
                    <a:pt x="34253" y="72715"/>
                  </a:cubicBezTo>
                  <a:cubicBezTo>
                    <a:pt x="34253" y="81712"/>
                    <a:pt x="40200" y="89088"/>
                    <a:pt x="52132" y="94842"/>
                  </a:cubicBezTo>
                  <a:close/>
                  <a:moveTo>
                    <a:pt x="89320" y="158945"/>
                  </a:moveTo>
                  <a:cubicBezTo>
                    <a:pt x="89320" y="150604"/>
                    <a:pt x="83180" y="143769"/>
                    <a:pt x="70900" y="138362"/>
                  </a:cubicBezTo>
                  <a:lnTo>
                    <a:pt x="70900" y="177365"/>
                  </a:lnTo>
                  <a:cubicBezTo>
                    <a:pt x="83180" y="175395"/>
                    <a:pt x="89320" y="169255"/>
                    <a:pt x="89320" y="158945"/>
                  </a:cubicBezTo>
                  <a:close/>
                </a:path>
              </a:pathLst>
            </a:custGeom>
            <a:solidFill>
              <a:srgbClr val="0075C9"/>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96" name="Straight Connector 95">
            <a:extLst>
              <a:ext uri="{FF2B5EF4-FFF2-40B4-BE49-F238E27FC236}">
                <a16:creationId xmlns:a16="http://schemas.microsoft.com/office/drawing/2014/main" id="{B2BEEECA-7FD5-4006-9834-053B5D6F6521}"/>
              </a:ext>
            </a:extLst>
          </p:cNvPr>
          <p:cNvCxnSpPr>
            <a:cxnSpLocks/>
          </p:cNvCxnSpPr>
          <p:nvPr/>
        </p:nvCxnSpPr>
        <p:spPr>
          <a:xfrm>
            <a:off x="3185799" y="2433638"/>
            <a:ext cx="1514537"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F1DCD13-78FF-4A29-B6B9-831F00C31EB2}"/>
              </a:ext>
            </a:extLst>
          </p:cNvPr>
          <p:cNvCxnSpPr>
            <a:cxnSpLocks/>
          </p:cNvCxnSpPr>
          <p:nvPr/>
        </p:nvCxnSpPr>
        <p:spPr>
          <a:xfrm>
            <a:off x="7145548" y="2433638"/>
            <a:ext cx="1514537"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B09A01BC-D52B-456B-9D0E-9F432E127DA7}"/>
              </a:ext>
            </a:extLst>
          </p:cNvPr>
          <p:cNvGrpSpPr/>
          <p:nvPr/>
        </p:nvGrpSpPr>
        <p:grpSpPr>
          <a:xfrm>
            <a:off x="3021146" y="3890784"/>
            <a:ext cx="402957" cy="482498"/>
            <a:chOff x="3102115" y="3813045"/>
            <a:chExt cx="402957" cy="482498"/>
          </a:xfrm>
        </p:grpSpPr>
        <p:sp>
          <p:nvSpPr>
            <p:cNvPr id="102" name="Rectangle: Top Corners Rounded 101">
              <a:extLst>
                <a:ext uri="{FF2B5EF4-FFF2-40B4-BE49-F238E27FC236}">
                  <a16:creationId xmlns:a16="http://schemas.microsoft.com/office/drawing/2014/main" id="{A3F28DFD-2F4F-48BB-A6A7-45EC240A364E}"/>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535F88AD-5E18-43EE-AA25-C0CB3D172A43}"/>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5" name="Graphic 35">
              <a:extLst>
                <a:ext uri="{FF2B5EF4-FFF2-40B4-BE49-F238E27FC236}">
                  <a16:creationId xmlns:a16="http://schemas.microsoft.com/office/drawing/2014/main" id="{064BE503-7918-4CE0-B0EE-2B41023F9244}"/>
                </a:ext>
              </a:extLst>
            </p:cNvPr>
            <p:cNvGrpSpPr/>
            <p:nvPr/>
          </p:nvGrpSpPr>
          <p:grpSpPr>
            <a:xfrm>
              <a:off x="3257098" y="4078024"/>
              <a:ext cx="92990" cy="155525"/>
              <a:chOff x="3407034" y="4465249"/>
              <a:chExt cx="92990" cy="155525"/>
            </a:xfrm>
            <a:solidFill>
              <a:srgbClr val="0075C9"/>
            </a:solidFill>
          </p:grpSpPr>
          <p:sp>
            <p:nvSpPr>
              <p:cNvPr id="86" name="Freeform: Shape 85">
                <a:extLst>
                  <a:ext uri="{FF2B5EF4-FFF2-40B4-BE49-F238E27FC236}">
                    <a16:creationId xmlns:a16="http://schemas.microsoft.com/office/drawing/2014/main" id="{A431E717-3DA9-45FF-834D-A11773A8060B}"/>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F664C5AE-5926-40BE-8D01-B20B35520D82}"/>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501305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500"/>
                                        <p:tgtEl>
                                          <p:spTgt spid="96"/>
                                        </p:tgtEl>
                                      </p:cBhvr>
                                    </p:animEffect>
                                  </p:childTnLst>
                                </p:cTn>
                              </p:par>
                              <p:par>
                                <p:cTn id="33" presetID="10" presetClass="entr" presetSubtype="0" fill="hold" nodeType="with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500"/>
                                        <p:tgtEl>
                                          <p:spTgt spid="9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par>
                                <p:cTn id="55" presetID="10"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par>
                                <p:cTn id="61" presetID="10"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par>
                                <p:cTn id="64" presetID="10" presetClass="entr" presetSubtype="0" fill="hold" nodeType="withEffect">
                                  <p:stCondLst>
                                    <p:cond delay="0"/>
                                  </p:stCondLst>
                                  <p:childTnLst>
                                    <p:set>
                                      <p:cBhvr>
                                        <p:cTn id="65" dur="1" fill="hold">
                                          <p:stCondLst>
                                            <p:cond delay="0"/>
                                          </p:stCondLst>
                                        </p:cTn>
                                        <p:tgtEl>
                                          <p:spTgt spid="88"/>
                                        </p:tgtEl>
                                        <p:attrNameLst>
                                          <p:attrName>style.visibility</p:attrName>
                                        </p:attrNameLst>
                                      </p:cBhvr>
                                      <p:to>
                                        <p:strVal val="visible"/>
                                      </p:to>
                                    </p:set>
                                    <p:animEffect transition="in" filter="fade">
                                      <p:cBhvr>
                                        <p:cTn id="66" dur="500"/>
                                        <p:tgtEl>
                                          <p:spTgt spid="88"/>
                                        </p:tgtEl>
                                      </p:cBhvr>
                                    </p:animEffect>
                                  </p:childTnLst>
                                </p:cTn>
                              </p:par>
                              <p:par>
                                <p:cTn id="67" presetID="10" presetClass="entr" presetSubtype="0" fill="hold" nodeType="withEffect">
                                  <p:stCondLst>
                                    <p:cond delay="0"/>
                                  </p:stCondLst>
                                  <p:childTnLst>
                                    <p:set>
                                      <p:cBhvr>
                                        <p:cTn id="68" dur="1" fill="hold">
                                          <p:stCondLst>
                                            <p:cond delay="0"/>
                                          </p:stCondLst>
                                        </p:cTn>
                                        <p:tgtEl>
                                          <p:spTgt spid="103"/>
                                        </p:tgtEl>
                                        <p:attrNameLst>
                                          <p:attrName>style.visibility</p:attrName>
                                        </p:attrNameLst>
                                      </p:cBhvr>
                                      <p:to>
                                        <p:strVal val="visible"/>
                                      </p:to>
                                    </p:set>
                                    <p:animEffect transition="in" filter="fade">
                                      <p:cBhvr>
                                        <p:cTn id="69" dur="500"/>
                                        <p:tgtEl>
                                          <p:spTgt spid="10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fade">
                                      <p:cBhvr>
                                        <p:cTn id="75" dur="500"/>
                                        <p:tgtEl>
                                          <p:spTgt spid="9"/>
                                        </p:tgtEl>
                                      </p:cBhvr>
                                    </p:animEffect>
                                  </p:childTnLst>
                                </p:cTn>
                              </p:par>
                              <p:par>
                                <p:cTn id="76" presetID="64" presetClass="path" presetSubtype="0" decel="100000" fill="hold" grpId="1" nodeType="withEffect">
                                  <p:stCondLst>
                                    <p:cond delay="0"/>
                                  </p:stCondLst>
                                  <p:childTnLst>
                                    <p:animMotion origin="layout" path="M -2.70833E-6 0.10023 L -2.70833E-6 2.22222E-6 " pathEditMode="relative" rAng="0" ptsTypes="AA">
                                      <p:cBhvr>
                                        <p:cTn id="77" dur="750" fill="hold"/>
                                        <p:tgtEl>
                                          <p:spTgt spid="9"/>
                                        </p:tgtEl>
                                        <p:attrNameLst>
                                          <p:attrName>ppt_x</p:attrName>
                                          <p:attrName>ppt_y</p:attrName>
                                        </p:attrNameLst>
                                      </p:cBhvr>
                                      <p:rCtr x="0"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9" grpId="0"/>
      <p:bldP spid="9" grpId="1"/>
      <p:bldP spid="13" grpId="0"/>
      <p:bldP spid="19" grpId="0"/>
      <p:bldP spid="20" grpId="0"/>
      <p:bldP spid="21" grpId="0"/>
      <p:bldP spid="31" grpId="0"/>
      <p:bldP spid="32" grpId="0"/>
      <p:bldP spid="34" grpId="0"/>
      <p:bldP spid="35" grpId="0"/>
      <p:bldP spid="37" grpId="0"/>
      <p:bldP spid="38" grpId="0"/>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555BB2-4F66-4051-93BE-C2325FB058D4}"/>
              </a:ext>
            </a:extLst>
          </p:cNvPr>
          <p:cNvSpPr/>
          <p:nvPr/>
        </p:nvSpPr>
        <p:spPr bwMode="auto">
          <a:xfrm>
            <a:off x="427038" y="4108450"/>
            <a:ext cx="11582400" cy="18653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455995" y="620428"/>
            <a:ext cx="11306469" cy="397545"/>
          </a:xfrm>
        </p:spPr>
        <p:txBody>
          <a:bodyPr/>
          <a:lstStyle/>
          <a:p>
            <a:r>
              <a:rPr lang="en-US" dirty="0"/>
              <a:t>Governance </a:t>
            </a:r>
            <a:r>
              <a:rPr lang="en-US" sz="2800" dirty="0"/>
              <a:t>– </a:t>
            </a:r>
            <a:r>
              <a:rPr lang="en-US" dirty="0">
                <a:solidFill>
                  <a:schemeClr val="tx2"/>
                </a:solidFill>
              </a:rPr>
              <a:t>develops and evolves </a:t>
            </a:r>
            <a:r>
              <a:rPr lang="en-US" dirty="0"/>
              <a:t>corporate policies for:</a:t>
            </a:r>
          </a:p>
        </p:txBody>
      </p:sp>
      <p:sp>
        <p:nvSpPr>
          <p:cNvPr id="4" name="Text Placeholder 3">
            <a:extLst>
              <a:ext uri="{FF2B5EF4-FFF2-40B4-BE49-F238E27FC236}">
                <a16:creationId xmlns:a16="http://schemas.microsoft.com/office/drawing/2014/main" id="{517E48D5-7867-40FA-AAA9-8BBD08218FC1}"/>
              </a:ext>
            </a:extLst>
          </p:cNvPr>
          <p:cNvSpPr>
            <a:spLocks noGrp="1"/>
          </p:cNvSpPr>
          <p:nvPr>
            <p:ph type="body" sz="quarter" idx="10"/>
          </p:nvPr>
        </p:nvSpPr>
        <p:spPr>
          <a:xfrm>
            <a:off x="455995" y="1922586"/>
            <a:ext cx="9384447" cy="1518877"/>
          </a:xfrm>
        </p:spPr>
        <p:txBody>
          <a:bodyPr/>
          <a:lstStyle/>
          <a:p>
            <a:r>
              <a:rPr lang="en-US" dirty="0"/>
              <a:t>Resource consistency and management</a:t>
            </a:r>
          </a:p>
          <a:p>
            <a:r>
              <a:rPr lang="en-US" dirty="0"/>
              <a:t>Security baseline</a:t>
            </a:r>
          </a:p>
          <a:p>
            <a:r>
              <a:rPr lang="en-US" dirty="0"/>
              <a:t>Identity baseline</a:t>
            </a:r>
          </a:p>
          <a:p>
            <a:r>
              <a:rPr lang="en-US" dirty="0"/>
              <a:t>Cost management</a:t>
            </a:r>
          </a:p>
          <a:p>
            <a:r>
              <a:rPr lang="en-US" dirty="0"/>
              <a:t>Deployment acceleration</a:t>
            </a:r>
          </a:p>
        </p:txBody>
      </p:sp>
      <p:sp>
        <p:nvSpPr>
          <p:cNvPr id="6" name="TextBox 5">
            <a:extLst>
              <a:ext uri="{FF2B5EF4-FFF2-40B4-BE49-F238E27FC236}">
                <a16:creationId xmlns:a16="http://schemas.microsoft.com/office/drawing/2014/main" id="{D6A2E93A-C1E6-43FE-895B-7A6779DC700C}"/>
              </a:ext>
            </a:extLst>
          </p:cNvPr>
          <p:cNvSpPr txBox="1"/>
          <p:nvPr/>
        </p:nvSpPr>
        <p:spPr>
          <a:xfrm>
            <a:off x="787400" y="4341001"/>
            <a:ext cx="7515226" cy="1211101"/>
          </a:xfrm>
          <a:prstGeom prst="rect">
            <a:avLst/>
          </a:prstGeom>
          <a:noFill/>
        </p:spPr>
        <p:txBody>
          <a:bodyPr wrap="square" lIns="0" tIns="0" rIns="0" bIns="0" rtlCol="0">
            <a:spAutoFit/>
          </a:bodyPr>
          <a:lstStyle/>
          <a:p>
            <a:pPr marL="0" marR="0" lvl="0" indent="0" algn="l" defTabSz="914367" rtl="0" eaLnBrk="1" fontAlgn="auto" latinLnBrk="0" hangingPunct="1">
              <a:lnSpc>
                <a:spcPts val="2353"/>
              </a:lnSpc>
              <a:spcBef>
                <a:spcPts val="0"/>
              </a:spcBef>
              <a:spcAft>
                <a:spcPts val="0"/>
              </a:spcAft>
              <a:buClrTx/>
              <a:buSzPct val="90000"/>
              <a:buFontTx/>
              <a:buNone/>
              <a:tabLst/>
              <a:defRPr/>
            </a:pPr>
            <a:r>
              <a:rPr kumimoji="0" lang="en-US" sz="1961" b="0" i="0" u="none" strike="noStrike" kern="1200" cap="none" spc="0" normalizeH="0" baseline="0" noProof="0" dirty="0">
                <a:ln>
                  <a:noFill/>
                </a:ln>
                <a:solidFill>
                  <a:srgbClr val="000000"/>
                </a:solidFill>
                <a:effectLst/>
                <a:uLnTx/>
                <a:uFillTx/>
                <a:latin typeface="Segoe UI Semibold"/>
                <a:ea typeface="+mn-ea"/>
                <a:cs typeface="+mn-cs"/>
              </a:rPr>
              <a:t>Cloud governance team</a:t>
            </a:r>
          </a:p>
          <a:p>
            <a:pPr marL="0" marR="0" lvl="0" indent="0" algn="l" defTabSz="914367" rtl="0" eaLnBrk="1" fontAlgn="auto" latinLnBrk="0" hangingPunct="1">
              <a:lnSpc>
                <a:spcPts val="2353"/>
              </a:lnSpc>
              <a:spcBef>
                <a:spcPts val="0"/>
              </a:spcBef>
              <a:spcAft>
                <a:spcPts val="0"/>
              </a:spcAft>
              <a:buClrTx/>
              <a:buSzPct val="90000"/>
              <a:buFontTx/>
              <a:buNone/>
              <a:tabLst/>
              <a:defRPr/>
            </a:pPr>
            <a:r>
              <a:rPr kumimoji="0" lang="en-US" sz="1961" b="0" i="0" u="none" strike="noStrike" kern="1200" cap="none" spc="0" normalizeH="0" baseline="0" noProof="0" dirty="0">
                <a:ln>
                  <a:noFill/>
                </a:ln>
                <a:solidFill>
                  <a:srgbClr val="000000"/>
                </a:solidFill>
                <a:effectLst/>
                <a:uLnTx/>
                <a:uFillTx/>
                <a:latin typeface="Segoe UI"/>
                <a:ea typeface="+mn-ea"/>
                <a:cs typeface="+mn-cs"/>
              </a:rPr>
              <a:t>A team consisting of cloud architects, legal, security and/or HR &amp; Finance </a:t>
            </a:r>
            <a:r>
              <a:rPr kumimoji="0" lang="en-US" sz="1961" b="0" i="0" u="none" strike="noStrike" kern="1200" cap="none" spc="0" normalizeH="0" baseline="0" noProof="0" dirty="0">
                <a:ln>
                  <a:noFill/>
                </a:ln>
                <a:solidFill>
                  <a:srgbClr val="0078D3"/>
                </a:solidFill>
                <a:effectLst/>
                <a:uLnTx/>
                <a:uFillTx/>
                <a:latin typeface="Segoe UI"/>
                <a:ea typeface="+mn-ea"/>
                <a:cs typeface="+mn-cs"/>
              </a:rPr>
              <a:t>develops and enforces </a:t>
            </a:r>
            <a:r>
              <a:rPr kumimoji="0" lang="en-US" sz="1961" b="0" i="0" u="none" strike="noStrike" kern="1200" cap="none" spc="0" normalizeH="0" baseline="0" noProof="0" dirty="0">
                <a:ln>
                  <a:noFill/>
                </a:ln>
                <a:solidFill>
                  <a:srgbClr val="000000"/>
                </a:solidFill>
                <a:effectLst/>
                <a:uLnTx/>
                <a:uFillTx/>
                <a:latin typeface="Segoe UI"/>
                <a:ea typeface="+mn-ea"/>
                <a:cs typeface="+mn-cs"/>
              </a:rPr>
              <a:t>these disciplines across your organization to </a:t>
            </a:r>
            <a:r>
              <a:rPr kumimoji="0" lang="en-US" sz="1961" b="0" i="0" u="none" strike="noStrike" kern="1200" cap="none" spc="0" normalizeH="0" baseline="0" noProof="0" dirty="0">
                <a:ln>
                  <a:noFill/>
                </a:ln>
                <a:solidFill>
                  <a:srgbClr val="0078D3"/>
                </a:solidFill>
                <a:effectLst/>
                <a:uLnTx/>
                <a:uFillTx/>
                <a:latin typeface="Segoe UI"/>
                <a:ea typeface="+mn-ea"/>
                <a:cs typeface="+mn-cs"/>
              </a:rPr>
              <a:t>ensure governance consistency.</a:t>
            </a:r>
          </a:p>
        </p:txBody>
      </p:sp>
      <p:grpSp>
        <p:nvGrpSpPr>
          <p:cNvPr id="54" name="Group 53">
            <a:extLst>
              <a:ext uri="{FF2B5EF4-FFF2-40B4-BE49-F238E27FC236}">
                <a16:creationId xmlns:a16="http://schemas.microsoft.com/office/drawing/2014/main" id="{0A7BDDDC-6E5C-48EE-876C-10374F7D12E3}"/>
              </a:ext>
            </a:extLst>
          </p:cNvPr>
          <p:cNvGrpSpPr/>
          <p:nvPr/>
        </p:nvGrpSpPr>
        <p:grpSpPr>
          <a:xfrm>
            <a:off x="9353979" y="4335005"/>
            <a:ext cx="1354912" cy="1430795"/>
            <a:chOff x="9250477" y="4222361"/>
            <a:chExt cx="1561915" cy="1649391"/>
          </a:xfrm>
        </p:grpSpPr>
        <p:grpSp>
          <p:nvGrpSpPr>
            <p:cNvPr id="18" name="Group 17">
              <a:extLst>
                <a:ext uri="{FF2B5EF4-FFF2-40B4-BE49-F238E27FC236}">
                  <a16:creationId xmlns:a16="http://schemas.microsoft.com/office/drawing/2014/main" id="{B37A8794-40DA-40F4-9A34-FAC3C9BD9DB1}"/>
                </a:ext>
              </a:extLst>
            </p:cNvPr>
            <p:cNvGrpSpPr/>
            <p:nvPr/>
          </p:nvGrpSpPr>
          <p:grpSpPr>
            <a:xfrm>
              <a:off x="9250477" y="4904253"/>
              <a:ext cx="291871" cy="316193"/>
              <a:chOff x="9229725" y="2642644"/>
              <a:chExt cx="457200" cy="495300"/>
            </a:xfrm>
          </p:grpSpPr>
          <p:sp>
            <p:nvSpPr>
              <p:cNvPr id="13" name="Freeform: Shape 12">
                <a:extLst>
                  <a:ext uri="{FF2B5EF4-FFF2-40B4-BE49-F238E27FC236}">
                    <a16:creationId xmlns:a16="http://schemas.microsoft.com/office/drawing/2014/main" id="{73AFBF5E-1E42-48DB-A043-5DC5FEEAA030}"/>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D8CB3EEF-F4DB-4046-B87C-66D12F6EF3B3}"/>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B1AC11CA-1E31-46AA-B10C-6DFF67579D7E}"/>
                </a:ext>
              </a:extLst>
            </p:cNvPr>
            <p:cNvGrpSpPr/>
            <p:nvPr/>
          </p:nvGrpSpPr>
          <p:grpSpPr>
            <a:xfrm>
              <a:off x="9889161" y="4222361"/>
              <a:ext cx="291871" cy="316194"/>
              <a:chOff x="9229725" y="2563544"/>
              <a:chExt cx="457200" cy="495302"/>
            </a:xfrm>
          </p:grpSpPr>
          <p:sp>
            <p:nvSpPr>
              <p:cNvPr id="20" name="Freeform: Shape 19">
                <a:extLst>
                  <a:ext uri="{FF2B5EF4-FFF2-40B4-BE49-F238E27FC236}">
                    <a16:creationId xmlns:a16="http://schemas.microsoft.com/office/drawing/2014/main" id="{E1A08616-456D-4088-99A4-6D88BE534C75}"/>
                  </a:ext>
                </a:extLst>
              </p:cNvPr>
              <p:cNvSpPr/>
              <p:nvPr/>
            </p:nvSpPr>
            <p:spPr>
              <a:xfrm>
                <a:off x="9344025" y="2563544"/>
                <a:ext cx="228599" cy="228599"/>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36B4D21-25A7-496D-817E-8E0266C75977}"/>
                  </a:ext>
                </a:extLst>
              </p:cNvPr>
              <p:cNvSpPr/>
              <p:nvPr/>
            </p:nvSpPr>
            <p:spPr>
              <a:xfrm>
                <a:off x="9229725" y="2830247"/>
                <a:ext cx="457200" cy="228599"/>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DC844AE2-B38A-460E-BC2B-41CC18A6E3E4}"/>
                </a:ext>
              </a:extLst>
            </p:cNvPr>
            <p:cNvGrpSpPr/>
            <p:nvPr/>
          </p:nvGrpSpPr>
          <p:grpSpPr>
            <a:xfrm>
              <a:off x="10520521" y="4904253"/>
              <a:ext cx="291871" cy="316193"/>
              <a:chOff x="9229725" y="2642644"/>
              <a:chExt cx="457200" cy="495300"/>
            </a:xfrm>
          </p:grpSpPr>
          <p:sp>
            <p:nvSpPr>
              <p:cNvPr id="23" name="Freeform: Shape 22">
                <a:extLst>
                  <a:ext uri="{FF2B5EF4-FFF2-40B4-BE49-F238E27FC236}">
                    <a16:creationId xmlns:a16="http://schemas.microsoft.com/office/drawing/2014/main" id="{47FAB37B-7C1A-4538-9CB4-5D6767A67BEE}"/>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863267D3-3C78-4F1D-8845-573640F689A9}"/>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8730B058-DC6F-4674-897A-D53E24331011}"/>
                </a:ext>
              </a:extLst>
            </p:cNvPr>
            <p:cNvGrpSpPr/>
            <p:nvPr/>
          </p:nvGrpSpPr>
          <p:grpSpPr>
            <a:xfrm>
              <a:off x="10388741" y="5345213"/>
              <a:ext cx="291871" cy="316193"/>
              <a:chOff x="9229725" y="2642644"/>
              <a:chExt cx="457200" cy="495300"/>
            </a:xfrm>
          </p:grpSpPr>
          <p:sp>
            <p:nvSpPr>
              <p:cNvPr id="26" name="Freeform: Shape 25">
                <a:extLst>
                  <a:ext uri="{FF2B5EF4-FFF2-40B4-BE49-F238E27FC236}">
                    <a16:creationId xmlns:a16="http://schemas.microsoft.com/office/drawing/2014/main" id="{A7BC1E8B-0B72-4C5F-A5D8-0FDB78FB8CBF}"/>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FD359488-65DC-48F7-8F4D-E026CA79CF7C}"/>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9AE0180A-DE40-4A7C-9CB8-109931745E59}"/>
                </a:ext>
              </a:extLst>
            </p:cNvPr>
            <p:cNvGrpSpPr/>
            <p:nvPr/>
          </p:nvGrpSpPr>
          <p:grpSpPr>
            <a:xfrm>
              <a:off x="9889161" y="5555559"/>
              <a:ext cx="291871" cy="316193"/>
              <a:chOff x="9229725" y="2642644"/>
              <a:chExt cx="457200" cy="495300"/>
            </a:xfrm>
          </p:grpSpPr>
          <p:sp>
            <p:nvSpPr>
              <p:cNvPr id="29" name="Freeform: Shape 28">
                <a:extLst>
                  <a:ext uri="{FF2B5EF4-FFF2-40B4-BE49-F238E27FC236}">
                    <a16:creationId xmlns:a16="http://schemas.microsoft.com/office/drawing/2014/main" id="{3B1FE789-776F-4DFB-8AAE-60022643C7D9}"/>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8AD895EF-8C93-4D58-A33A-BC3DCD24F85F}"/>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79B85242-B027-4360-AC55-C5766163E2E3}"/>
                </a:ext>
              </a:extLst>
            </p:cNvPr>
            <p:cNvGrpSpPr/>
            <p:nvPr/>
          </p:nvGrpSpPr>
          <p:grpSpPr>
            <a:xfrm>
              <a:off x="9424753" y="5339951"/>
              <a:ext cx="291871" cy="316193"/>
              <a:chOff x="9229725" y="2642644"/>
              <a:chExt cx="457200" cy="495300"/>
            </a:xfrm>
          </p:grpSpPr>
          <p:sp>
            <p:nvSpPr>
              <p:cNvPr id="32" name="Freeform: Shape 31">
                <a:extLst>
                  <a:ext uri="{FF2B5EF4-FFF2-40B4-BE49-F238E27FC236}">
                    <a16:creationId xmlns:a16="http://schemas.microsoft.com/office/drawing/2014/main" id="{A143428C-6C86-445F-90DD-8FD9BE1C76D3}"/>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90288024-FBCC-42C1-A880-BA6235699EBE}"/>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8E93095B-1A88-4900-A820-44FB16E19699}"/>
                </a:ext>
              </a:extLst>
            </p:cNvPr>
            <p:cNvGrpSpPr/>
            <p:nvPr/>
          </p:nvGrpSpPr>
          <p:grpSpPr>
            <a:xfrm>
              <a:off x="10388741" y="4412852"/>
              <a:ext cx="291871" cy="316193"/>
              <a:chOff x="9229725" y="2642644"/>
              <a:chExt cx="457200" cy="495300"/>
            </a:xfrm>
          </p:grpSpPr>
          <p:sp>
            <p:nvSpPr>
              <p:cNvPr id="36" name="Freeform: Shape 35">
                <a:extLst>
                  <a:ext uri="{FF2B5EF4-FFF2-40B4-BE49-F238E27FC236}">
                    <a16:creationId xmlns:a16="http://schemas.microsoft.com/office/drawing/2014/main" id="{7F4A43EB-47C2-4201-A07F-D5610A07AE9D}"/>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587316ED-6E34-483F-8502-0357FEEB9D46}"/>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AC55F7A1-C89E-4B3A-B605-32DA745F61CF}"/>
                </a:ext>
              </a:extLst>
            </p:cNvPr>
            <p:cNvGrpSpPr/>
            <p:nvPr/>
          </p:nvGrpSpPr>
          <p:grpSpPr>
            <a:xfrm>
              <a:off x="9424753" y="4401159"/>
              <a:ext cx="291871" cy="316193"/>
              <a:chOff x="9229725" y="2642644"/>
              <a:chExt cx="457200" cy="495300"/>
            </a:xfrm>
          </p:grpSpPr>
          <p:sp>
            <p:nvSpPr>
              <p:cNvPr id="39" name="Freeform: Shape 38">
                <a:extLst>
                  <a:ext uri="{FF2B5EF4-FFF2-40B4-BE49-F238E27FC236}">
                    <a16:creationId xmlns:a16="http://schemas.microsoft.com/office/drawing/2014/main" id="{A6CB3E4D-2054-4A7B-AE92-B3A08022C6F0}"/>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C602679B-E911-4809-A5C6-98DD943DC33B}"/>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7C6832F9-7457-490C-9F00-C34E61B1CDF8}"/>
                </a:ext>
              </a:extLst>
            </p:cNvPr>
            <p:cNvGrpSpPr/>
            <p:nvPr/>
          </p:nvGrpSpPr>
          <p:grpSpPr>
            <a:xfrm>
              <a:off x="9623426" y="4639494"/>
              <a:ext cx="828674" cy="828674"/>
              <a:chOff x="9672003" y="4688071"/>
              <a:chExt cx="731520" cy="731520"/>
            </a:xfrm>
          </p:grpSpPr>
          <p:cxnSp>
            <p:nvCxnSpPr>
              <p:cNvPr id="44" name="Straight Connector 43">
                <a:extLst>
                  <a:ext uri="{FF2B5EF4-FFF2-40B4-BE49-F238E27FC236}">
                    <a16:creationId xmlns:a16="http://schemas.microsoft.com/office/drawing/2014/main" id="{B411707E-33D1-4D1D-ACEB-A03CDBE6DE60}"/>
                  </a:ext>
                </a:extLst>
              </p:cNvPr>
              <p:cNvCxnSpPr>
                <a:cxnSpLocks/>
              </p:cNvCxnSpPr>
              <p:nvPr/>
            </p:nvCxnSpPr>
            <p:spPr>
              <a:xfrm>
                <a:off x="9772920" y="4788988"/>
                <a:ext cx="529687" cy="529687"/>
              </a:xfrm>
              <a:prstGeom prst="line">
                <a:avLst/>
              </a:prstGeom>
              <a:ln w="285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4592F08-4571-4702-9CB3-E0A5ED800A25}"/>
                  </a:ext>
                </a:extLst>
              </p:cNvPr>
              <p:cNvCxnSpPr>
                <a:cxnSpLocks/>
              </p:cNvCxnSpPr>
              <p:nvPr/>
            </p:nvCxnSpPr>
            <p:spPr>
              <a:xfrm flipH="1">
                <a:off x="9772920" y="4788988"/>
                <a:ext cx="529687" cy="529687"/>
              </a:xfrm>
              <a:prstGeom prst="line">
                <a:avLst/>
              </a:prstGeom>
              <a:ln w="285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0D74B4C-DA53-4A79-A8A6-D935773B3C02}"/>
                  </a:ext>
                </a:extLst>
              </p:cNvPr>
              <p:cNvCxnSpPr>
                <a:cxnSpLocks/>
              </p:cNvCxnSpPr>
              <p:nvPr/>
            </p:nvCxnSpPr>
            <p:spPr>
              <a:xfrm>
                <a:off x="9672003" y="5051196"/>
                <a:ext cx="731520" cy="5270"/>
              </a:xfrm>
              <a:prstGeom prst="line">
                <a:avLst/>
              </a:prstGeom>
              <a:ln w="285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596E06-5AE6-467E-9A7F-5DC3C07B11BE}"/>
                  </a:ext>
                </a:extLst>
              </p:cNvPr>
              <p:cNvCxnSpPr>
                <a:cxnSpLocks/>
              </p:cNvCxnSpPr>
              <p:nvPr/>
            </p:nvCxnSpPr>
            <p:spPr>
              <a:xfrm rot="5400000">
                <a:off x="9672003" y="5051196"/>
                <a:ext cx="731520" cy="5270"/>
              </a:xfrm>
              <a:prstGeom prst="line">
                <a:avLst/>
              </a:prstGeom>
              <a:ln w="285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22235AB-505F-4B64-906B-444B3106456D}"/>
                  </a:ext>
                </a:extLst>
              </p:cNvPr>
              <p:cNvSpPr/>
              <p:nvPr/>
            </p:nvSpPr>
            <p:spPr bwMode="auto">
              <a:xfrm>
                <a:off x="9892897" y="4908965"/>
                <a:ext cx="289732" cy="289732"/>
              </a:xfrm>
              <a:prstGeom prst="ellipse">
                <a:avLst/>
              </a:prstGeom>
              <a:solidFill>
                <a:schemeClr val="tx2"/>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866109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4" presetClass="path" presetSubtype="0" decel="100000" fill="hold" grpId="1" nodeType="withEffect">
                                  <p:stCondLst>
                                    <p:cond delay="0"/>
                                  </p:stCondLst>
                                  <p:childTnLst>
                                    <p:animMotion origin="layout" path="M -2.70833E-6 0.10023 L -2.70833E-6 2.22222E-6 " pathEditMode="relative" rAng="0" ptsTypes="AA">
                                      <p:cBhvr>
                                        <p:cTn id="9" dur="750" fill="hold"/>
                                        <p:tgtEl>
                                          <p:spTgt spid="8"/>
                                        </p:tgtEl>
                                        <p:attrNameLst>
                                          <p:attrName>ppt_x</p:attrName>
                                          <p:attrName>ppt_y</p:attrName>
                                        </p:attrNameLst>
                                      </p:cBhvr>
                                      <p:rCtr x="0" y="-6736"/>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4" presetClass="path" presetSubtype="0" decel="100000" fill="hold" grpId="1" nodeType="withEffect">
                                  <p:stCondLst>
                                    <p:cond delay="0"/>
                                  </p:stCondLst>
                                  <p:childTnLst>
                                    <p:animMotion origin="layout" path="M -2.70833E-6 0.10023 L -2.70833E-6 2.22222E-6 " pathEditMode="relative" rAng="0" ptsTypes="AA">
                                      <p:cBhvr>
                                        <p:cTn id="14" dur="750" fill="hold"/>
                                        <p:tgtEl>
                                          <p:spTgt spid="6"/>
                                        </p:tgtEl>
                                        <p:attrNameLst>
                                          <p:attrName>ppt_x</p:attrName>
                                          <p:attrName>ppt_y</p:attrName>
                                        </p:attrNameLst>
                                      </p:cBhvr>
                                      <p:rCtr x="0" y="-6736"/>
                                    </p:animMotion>
                                  </p:childTnLst>
                                </p:cTn>
                              </p:par>
                              <p:par>
                                <p:cTn id="15" presetID="10"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64" presetClass="path" presetSubtype="0" decel="100000" fill="hold" nodeType="withEffect">
                                  <p:stCondLst>
                                    <p:cond delay="0"/>
                                  </p:stCondLst>
                                  <p:childTnLst>
                                    <p:animMotion origin="layout" path="M -2.70833E-6 0.10023 L -2.70833E-6 2.22222E-6 " pathEditMode="relative" rAng="0" ptsTypes="AA">
                                      <p:cBhvr>
                                        <p:cTn id="19" dur="750" fill="hold"/>
                                        <p:tgtEl>
                                          <p:spTgt spid="54"/>
                                        </p:tgtEl>
                                        <p:attrNameLst>
                                          <p:attrName>ppt_x</p:attrName>
                                          <p:attrName>ppt_y</p:attrName>
                                        </p:attrNameLst>
                                      </p:cBhvr>
                                      <p:rCtr x="0"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6" grpId="0"/>
      <p:bldP spid="6" grpId="1"/>
    </p:bldLst>
  </p:timing>
</p:sld>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753A1E2E3DC284FA04E192080228165" ma:contentTypeVersion="5" ma:contentTypeDescription="Create a new document." ma:contentTypeScope="" ma:versionID="7b20daccad832bb850059536e037b583">
  <xsd:schema xmlns:xsd="http://www.w3.org/2001/XMLSchema" xmlns:xs="http://www.w3.org/2001/XMLSchema" xmlns:p="http://schemas.microsoft.com/office/2006/metadata/properties" xmlns:ns2="17193dcc-1b3a-4a38-a9b7-1fadab455fc5" xmlns:ns3="cd6e1ad7-5a5a-461f-a0d1-6489bf5affd5" targetNamespace="http://schemas.microsoft.com/office/2006/metadata/properties" ma:root="true" ma:fieldsID="c6f8aeaef225aef8063f9e470d6fc4aa" ns2:_="" ns3:_="">
    <xsd:import namespace="17193dcc-1b3a-4a38-a9b7-1fadab455fc5"/>
    <xsd:import namespace="cd6e1ad7-5a5a-461f-a0d1-6489bf5affd5"/>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193dcc-1b3a-4a38-a9b7-1fadab455f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d6e1ad7-5a5a-461f-a0d1-6489bf5affd5"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A723ED-F13F-4C9C-87D1-65E419AF8171}">
  <ds:schemaRefs>
    <ds:schemaRef ds:uri="http://purl.org/dc/dcmitype/"/>
    <ds:schemaRef ds:uri="http://purl.org/dc/terms/"/>
    <ds:schemaRef ds:uri="http://schemas.microsoft.com/office/2006/documentManagement/types"/>
    <ds:schemaRef ds:uri="17193dcc-1b3a-4a38-a9b7-1fadab455fc5"/>
    <ds:schemaRef ds:uri="http://www.w3.org/XML/1998/namespace"/>
    <ds:schemaRef ds:uri="http://purl.org/dc/elements/1.1/"/>
    <ds:schemaRef ds:uri="http://schemas.openxmlformats.org/package/2006/metadata/core-propertie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A9B59620-010A-4BE6-A338-126E671FC5CF}"/>
</file>

<file path=customXml/itemProps3.xml><?xml version="1.0" encoding="utf-8"?>
<ds:datastoreItem xmlns:ds="http://schemas.openxmlformats.org/officeDocument/2006/customXml" ds:itemID="{B158CED8-6090-41BF-8FC6-613CB238669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4440</TotalTime>
  <Words>5463</Words>
  <Application>Microsoft Office PowerPoint</Application>
  <PresentationFormat>Widescreen</PresentationFormat>
  <Paragraphs>620</Paragraphs>
  <Slides>34</Slides>
  <Notes>31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Segoe</vt:lpstr>
      <vt:lpstr>Segoe UI</vt:lpstr>
      <vt:lpstr>Segoe UI </vt:lpstr>
      <vt:lpstr>Segoe UI Semibold</vt:lpstr>
      <vt:lpstr>Wingdings</vt:lpstr>
      <vt:lpstr>Azure Design Template</vt:lpstr>
      <vt:lpstr>Cloud Adoption  Framework for Azure  Governance</vt:lpstr>
      <vt:lpstr>PowerPoint Presentation</vt:lpstr>
      <vt:lpstr>Agenda</vt:lpstr>
      <vt:lpstr>Principle of governance = Achieve balance. Deliver modernization.</vt:lpstr>
      <vt:lpstr>Why is governance important?</vt:lpstr>
      <vt:lpstr>Governance methodology overview</vt:lpstr>
      <vt:lpstr>Drive cloud adoption efficiency  in an iterative governance process –  four key exercises to focus on:</vt:lpstr>
      <vt:lpstr>Governance methodology</vt:lpstr>
      <vt:lpstr>Governance – develops and evolves corporate policies for:</vt:lpstr>
      <vt:lpstr>Cloud governance team</vt:lpstr>
      <vt:lpstr>Cloud governance team</vt:lpstr>
      <vt:lpstr>Cloud governance team</vt:lpstr>
      <vt:lpstr>Governance as actionable model</vt:lpstr>
      <vt:lpstr>Cost management</vt:lpstr>
      <vt:lpstr>Security baseline</vt:lpstr>
      <vt:lpstr>Resource consistency</vt:lpstr>
      <vt:lpstr>Identity baseline</vt:lpstr>
      <vt:lpstr>Deployment acceleration</vt:lpstr>
      <vt:lpstr>Making Governance Actionable with Azure Native Tools</vt:lpstr>
      <vt:lpstr>Define your initial governance state – leverage the Governance  benchmark assessment</vt:lpstr>
      <vt:lpstr>Drive cloud adoption efficiency  in an iterative governance process –  four key exercises to focus on:</vt:lpstr>
      <vt:lpstr>Benchmark your governance state </vt:lpstr>
      <vt:lpstr>Take action and set up your  initial governance foundation</vt:lpstr>
      <vt:lpstr>Drive cloud adoption efficiency  in an iterative governance process –  four key exercises to focus on:</vt:lpstr>
      <vt:lpstr>Executing incremental governance</vt:lpstr>
      <vt:lpstr>Build the governance MVP </vt:lpstr>
      <vt:lpstr>Resources  </vt:lpstr>
      <vt:lpstr>Thank you</vt:lpstr>
      <vt:lpstr>Appendix</vt:lpstr>
      <vt:lpstr>Sample policies: Cost management</vt:lpstr>
      <vt:lpstr>Sample policies: Security baseline</vt:lpstr>
      <vt:lpstr>Sample policies: Resource consistency </vt:lpstr>
      <vt:lpstr>Sample policies: Identity baseline</vt:lpstr>
      <vt:lpstr>Sample policies: Deployment acceleration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Governance Cloud Adoption Framework for Azure</dc:title>
  <dc:creator>Deepa Athre</dc:creator>
  <cp:lastModifiedBy>Pratima  Sharma</cp:lastModifiedBy>
  <cp:revision>16</cp:revision>
  <dcterms:created xsi:type="dcterms:W3CDTF">2020-05-26T16:45:41Z</dcterms:created>
  <dcterms:modified xsi:type="dcterms:W3CDTF">2021-02-18T20:54:20Z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0x0101001753A1E2E3DC284FA04E192080228165</vt:lpwstr>
  </property>
  <property fmtid="{D5CDD505-2E9C-101B-9397-08002B2CF9AE}" pid="3" name="MSIP_Label_f42aa342-8706-4288-bd11-ebb85995028c_Enabled">
    <vt:lpwstr>true</vt:lpwstr>
  </property>
  <property fmtid="{D5CDD505-2E9C-101B-9397-08002B2CF9AE}" pid="4" name="MSIP_Label_f42aa342-8706-4288-bd11-ebb85995028c_SetDate">
    <vt:lpwstr>2020-06-04T15:20:50Z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4fe685d5-8592-4155-8e95-d8d102f74dc0</vt:lpwstr>
  </property>
  <property fmtid="{D5CDD505-2E9C-101B-9397-08002B2CF9AE}" pid="9" name="MSIP_Label_f42aa342-8706-4288-bd11-ebb85995028c_ContentBits">
    <vt:lpwstr>0</vt:lpwstr>
  </property>
</Properties>
</file>